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7" r:id="rId27"/>
    <p:sldId id="306" r:id="rId28"/>
    <p:sldId id="308" r:id="rId29"/>
    <p:sldId id="309" r:id="rId30"/>
    <p:sldId id="310" r:id="rId31"/>
    <p:sldId id="311" r:id="rId32"/>
    <p:sldId id="312" r:id="rId33"/>
    <p:sldId id="313" r:id="rId34"/>
    <p:sldId id="314" r:id="rId35"/>
  </p:sldIdLst>
  <p:sldSz cx="9144000" cy="6858000" type="screen4x3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7EAE9"/>
    <a:srgbClr val="F9EEE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 varScale="1">
        <p:scale>
          <a:sx n="112" d="100"/>
          <a:sy n="112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9B56F-88E3-4C51-A1A8-133EC1EA831A}" type="datetimeFigureOut">
              <a:rPr lang="es-PE" smtClean="0"/>
              <a:pPr/>
              <a:t>12/04/2023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4D08E-CEBC-4CDC-B864-CB59B5460D3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182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D08E-CEBC-4CDC-B864-CB59B5460D32}" type="slidenum">
              <a:rPr lang="es-PE" smtClean="0"/>
              <a:pPr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34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1D5D-FCB8-41B1-A00D-C1A34151D46D}" type="slidenum">
              <a:rPr lang="es-PE" smtClean="0"/>
              <a:pPr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459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EB6-CF43-4DDA-A16C-2BC619F96FD1}" type="datetimeFigureOut">
              <a:rPr lang="es-PE" smtClean="0"/>
              <a:pPr/>
              <a:t>12/04/2023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47CD-18C9-477F-9142-128733E4D9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EB6-CF43-4DDA-A16C-2BC619F96FD1}" type="datetimeFigureOut">
              <a:rPr lang="es-PE" smtClean="0"/>
              <a:pPr/>
              <a:t>12/04/2023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47CD-18C9-477F-9142-128733E4D9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EB6-CF43-4DDA-A16C-2BC619F96FD1}" type="datetimeFigureOut">
              <a:rPr lang="es-PE" smtClean="0"/>
              <a:pPr/>
              <a:t>12/04/2023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47CD-18C9-477F-9142-128733E4D9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EB6-CF43-4DDA-A16C-2BC619F96FD1}" type="datetimeFigureOut">
              <a:rPr lang="es-PE" smtClean="0"/>
              <a:pPr/>
              <a:t>12/04/2023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47CD-18C9-477F-9142-128733E4D9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EB6-CF43-4DDA-A16C-2BC619F96FD1}" type="datetimeFigureOut">
              <a:rPr lang="es-PE" smtClean="0"/>
              <a:pPr/>
              <a:t>12/04/2023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47CD-18C9-477F-9142-128733E4D9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EB6-CF43-4DDA-A16C-2BC619F96FD1}" type="datetimeFigureOut">
              <a:rPr lang="es-PE" smtClean="0"/>
              <a:pPr/>
              <a:t>12/04/2023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47CD-18C9-477F-9142-128733E4D9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EB6-CF43-4DDA-A16C-2BC619F96FD1}" type="datetimeFigureOut">
              <a:rPr lang="es-PE" smtClean="0"/>
              <a:pPr/>
              <a:t>12/04/2023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47CD-18C9-477F-9142-128733E4D9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EB6-CF43-4DDA-A16C-2BC619F96FD1}" type="datetimeFigureOut">
              <a:rPr lang="es-PE" smtClean="0"/>
              <a:pPr/>
              <a:t>12/04/2023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47CD-18C9-477F-9142-128733E4D9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EB6-CF43-4DDA-A16C-2BC619F96FD1}" type="datetimeFigureOut">
              <a:rPr lang="es-PE" smtClean="0"/>
              <a:pPr/>
              <a:t>12/04/2023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47CD-18C9-477F-9142-128733E4D9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EB6-CF43-4DDA-A16C-2BC619F96FD1}" type="datetimeFigureOut">
              <a:rPr lang="es-PE" smtClean="0"/>
              <a:pPr/>
              <a:t>12/04/2023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47CD-18C9-477F-9142-128733E4D9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2EB6-CF43-4DDA-A16C-2BC619F96FD1}" type="datetimeFigureOut">
              <a:rPr lang="es-PE" smtClean="0"/>
              <a:pPr/>
              <a:t>12/04/2023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47CD-18C9-477F-9142-128733E4D9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2EB6-CF43-4DDA-A16C-2BC619F96FD1}" type="datetimeFigureOut">
              <a:rPr lang="es-PE" smtClean="0"/>
              <a:pPr/>
              <a:t>12/04/2023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E47CD-18C9-477F-9142-128733E4D9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file:///D:\Disco%20D\Bknoti\Corridas\2023\DATOS%20SALA\IRA\IRAS_HCLLH.xlsx!GRAFICOS%20IRAs%20HCLLC!%5bIRAS_HCLLH.xlsx%5dGRAFICOS%20IRAs%20HCLLC%2013%20Gr&#225;fico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D:\Disco%20D\Bknoti\Corridas\2023\DATOS%20SALA\IRA\IRAS_HCLLH.xlsx!GRAFICOS%20IRAs%20HCLLC!%5bIRAS_HCLLH.xlsx%5dGRAFICOS%20IRAs%20HCLLC%204%20Gr&#225;fico-1" TargetMode="Externa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file:///D:\Disco%20D\Bknoti\Corridas\2023\DATOS%20SALA\IRA\IRAS_HCLLH.xlsx!IRA-SOBA!F44C2:F54C7" TargetMode="External"/><Relationship Id="rId4" Type="http://schemas.openxmlformats.org/officeDocument/2006/relationships/oleObject" Target="file:///D:\Disco%20D\Bknoti\Corridas\2023\DATOS%20SALA\IRA\IRAS_HCLLH.xlsx!GRAFICOS%20IRAs%20HCLLC!%5bIRAS_HCLLH.xlsx%5dGRAFICOS%20IRAs%20HCLLC%203%20Gr&#225;fico" TargetMode="External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emf"/><Relationship Id="rId4" Type="http://schemas.openxmlformats.org/officeDocument/2006/relationships/oleObject" Target="file:///D:\Disco%20D\Bknoti\Corridas\2023\DATOS%20SALA\IRA\IRAS_HCLLH.xlsx!Canal%20IRA!%5bIRAS_HCLLH.xlsx%5dCanal%20IRA%201%20Gr&#225;fico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D:\Disco%20D\Bknoti\Corridas\2023\DATOS%20SALA\IRA\IRAS_HCLLH.xlsx!IRA-SOBA!F57C2:F67C6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D:\Disco%20D\Bknoti\Corridas\2023\DATOS%20SALA\IRA\IRAS_HCLLH.xlsx!GRAFICOS%20IRAs%20HCLLC!%5bIRAS_HCLLH.xlsx%5dGRAFICOS%20IRAs%20HCLLC%2015%20Gr&#225;fico" TargetMode="External"/><Relationship Id="rId5" Type="http://schemas.openxmlformats.org/officeDocument/2006/relationships/image" Target="../media/image22.emf"/><Relationship Id="rId4" Type="http://schemas.openxmlformats.org/officeDocument/2006/relationships/oleObject" Target="file:///D:\Disco%20D\Bknoti\Corridas\2023\DATOS%20SALA\IRA\IRAS_HCLLH.xlsx!IRA-SOBA!%5bIRAS_HCLLH.xlsx%5dIRA-SOBA%202%20Gr&#225;fico" TargetMode="External"/><Relationship Id="rId9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D:\Disco%20D\Bknoti\Corridas\2023\DATOS%20SALA\IRA\IRAS_HCLLH.xlsx!GRAFICOS%20IRAs%20HCLLC!%5bIRAS_HCLLH.xlsx%5dGRAFICOS%20IRAs%20HCLLC%2014%20Gr&#225;fico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file:///D:\Disco%20D\Bknoti\Corridas\2023\DATOS%20SALA\IRA\IRAS_HCLLH.xlsx!NEUMO-IRAG!F15C2:F24C7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D:\Disco%20D\Bknoti\Corridas\2023\DATOS%20SALA\IRA\IRAS_HCLLH.xlsx!NEUMO-IRAG!%5bIRAS_HCLLH.xlsx%5dNEUMO-IRAG%201%20Gr&#225;fico" TargetMode="External"/><Relationship Id="rId9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.png"/><Relationship Id="rId7" Type="http://schemas.openxmlformats.org/officeDocument/2006/relationships/oleObject" Target="file:///D:\Disco%20D\Bknoti\Corridas\2023\DATOS%20SALA\NOTI%20SP%20VEA\Dengue\Dengue%202023.xlsx!clasificacion!%5bDengue%202023.xlsx%5dclasificacion%202%20Gr&#225;fic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emf"/><Relationship Id="rId5" Type="http://schemas.openxmlformats.org/officeDocument/2006/relationships/oleObject" Target="file:///D:\Disco%20D\Bknoti\Corridas\2023\DATOS%20SALA\NOTI%20SP%20VEA\Dengue\Dengue%202023.xlsx!clasificacion!%5bDengue%202023.xlsx%5dclasificacion%201%20Gr&#225;fico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6.emf"/><Relationship Id="rId4" Type="http://schemas.openxmlformats.org/officeDocument/2006/relationships/oleObject" Target="file:///D:\Disco%20D\Bknoti\Corridas\2023\DATOS%20SALA\Febriles\FEBRILES%202023.xlsx!Canal%20FEB!%5bFEBRILES%202023.xlsx%5dCanal%20FEB%201%20Gr&#225;fic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emf"/><Relationship Id="rId4" Type="http://schemas.openxmlformats.org/officeDocument/2006/relationships/oleObject" Target="file:///D:\Disco%20D\Bknoti\Corridas\2023\DATOS%20SALA\Febriles\FEBRILES%202023.xlsx!Canal%20FEB%20DIARIO!%5bFEBRILES%202023.xlsx%5dCanal%20FEB%20DIARIO%201%20Gr&#225;fic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sco%20D\Bknoti\Corridas\2023\DATOS%20SALA\Febriles\FEBRILES%202023.xlsx!FEBRILES!%5bFEBRILES%202023.xlsx%5dFEBRILES%20Chart%206" TargetMode="Externa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file:///D:\Disco%20D\Bknoti\Corridas\2023\DATOS%20SALA\Febriles\FEBRILES%202023.xlsx!FEBRILES2!%5bFEBRILES%202023.xlsx%5dFEBRILES2%20Chart%201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file:///D:\Disco%20D\Bknoti\Corridas\2023\DATOS%20SALA\Febriles\FEBRILES%202023.xlsx!Hoja1!F2C1:F16C9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D:\Disco%20D\Bknoti\Corridas\2023\DATOS%20SALA\Febriles\FEBRILES%202023.xlsx!FEBRILES!%5bFEBRILES%202023.xlsx%5dFEBRILES%20Chart%20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2.emf"/><Relationship Id="rId4" Type="http://schemas.openxmlformats.org/officeDocument/2006/relationships/oleObject" Target="file:///D:\Disco%20D\Bknoti\Corridas\2023\DATOS%20SALA\NOTI%20SP%20VEA\Noti%20VEA%202023.xlsx!HCLLH%20Casos%20tp_Dx!F4C2:F39C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3.emf"/><Relationship Id="rId4" Type="http://schemas.openxmlformats.org/officeDocument/2006/relationships/oleObject" Target="file:///D:\Disco%20D\Bknoti\Corridas\2023\DATOS%20SALA\NOTI%20SP%20VEA\Noti%20VEA%202023.xlsx!HCLLH%20Casos%20tp_Dx2!F4C2:F66C8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file:///D:\Disco%20D\Bknoti\Corridas\2023\DATOS%20SALA\NOTI%20SP%20VEA\VIH\vih_sida_2023.xlsx!GRAFICOS!%5bvih_sida_2023.xlsx%5dGRAFICOS%203%20Gr&#225;fico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file:///D:\Disco%20D\Bknoti\Corridas\2023\DATOS%20SALA\NOTI%20SP%20VEA\VIH\vih_sida_2023.xlsx!GRAFICOS!%5bvih_sida_2023.xlsx%5dGRAFICOS%201%20Gr&#225;fico-1" TargetMode="External"/><Relationship Id="rId5" Type="http://schemas.openxmlformats.org/officeDocument/2006/relationships/image" Target="../media/image44.emf"/><Relationship Id="rId4" Type="http://schemas.openxmlformats.org/officeDocument/2006/relationships/oleObject" Target="file:///D:\Disco%20D\Bknoti\Corridas\2023\DATOS%20SALA\NOTI%20SP%20VEA\VIH\vih_sida_2023.xlsx!GRAFICOS!%5bvih_sida_2023.xlsx%5dGRAFICOS%201%20Gr&#225;fico" TargetMode="External"/><Relationship Id="rId9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sco%20D\Bknoti\Corridas\2023\DATOS%20SALA\NOTI%20SP%20VEA\VIH\vih_sida_2023.xlsx!GRAFICOS!%5bvih_sida_2023.xlsx%5dGRAFICOS%204%20Gr&#225;fico" TargetMode="Externa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file:///D:\Disco%20D\Bknoti\Corridas\2023\DATOS%20SALA\NOTI%20SP%20VEA\VIH\vih_sida_2023.xlsx!GRAFICOS!%5bvih_sida_2023.xlsx%5dGRAFICOS%202%20Gr&#225;fico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file:///D:\Disco%20D\Bknoti\Corridas\2023\DATOS%20SALA\NOTI%20SP%20VEA\TBC\Tuberculosis%202023.xlsx!TBC%20(Tipo)!%5bTuberculosis%202023.xlsx%5dTBC%20(Tipo)%201%20Gr&#225;fico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file:///D:\Disco%20D\Bknoti\Corridas\2023\DATOS%20SALA\NOTI%20SP%20VEA\TBC\Tuberculosis%202023.xlsx!TBC!%5bTuberculosis%202023.xlsx%5dTBC%204%20Gr&#225;fico" TargetMode="External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0" Type="http://schemas.openxmlformats.org/officeDocument/2006/relationships/oleObject" Target="file:///D:\Disco%20D\Bknoti\Corridas\2023\DATOS%20SALA\NOTI%20SP%20VEA\TBC\Tuberculosis%202023.xlsx!Grafico%20%20SEXO!%5bTuberculosis%202023.xlsx%5dGrafico%20%20SEXO%201%20Gr&#225;fico" TargetMode="External"/><Relationship Id="rId4" Type="http://schemas.openxmlformats.org/officeDocument/2006/relationships/oleObject" Target="file:///D:\Disco%20D\Bknoti\Corridas\2023\DATOS%20SALA\NOTI%20SP%20VEA\TBC\Tuberculosis%202023.xlsx!TBC!%5bTuberculosis%202023.xlsx%5dTBC%201%20Gr&#225;fico" TargetMode="External"/><Relationship Id="rId9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sco%20D\Bknoti\Corridas\2023\DATOS%20SALA\NOTI%20SP%20VEA\TBC\Tuberculosis%202023.xlsx!TBC_Tipo%20a&#209;OS!%5bTuberculosis%202023.xlsx%5dTBC_Tipo%20a&#209;OS%20Gr&#225;fico%203" TargetMode="Externa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file:///D:\Disco%20D\Bknoti\Corridas\2023\DATOS%20SALA\NOTI%20SP%20VEA\TBC\Tuberculosis%202023.xlsx!TBC_Tipo%20a&#209;OS!%5bTuberculosis%202023.xlsx%5dTBC_Tipo%20a&#209;OS%20Gr&#225;fico%204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5.emf"/><Relationship Id="rId4" Type="http://schemas.openxmlformats.org/officeDocument/2006/relationships/oleObject" Target="file:///D:\Disco%20D\Bknoti\Corridas\2023\DATOS%20SALA\MM_MNP_MME\MNP\Matriz%20Babies%20HCLLH%20anual%202023.xlsx!BABIES%202023!F1C2:F16C9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6.emf"/><Relationship Id="rId5" Type="http://schemas.openxmlformats.org/officeDocument/2006/relationships/oleObject" Target="file:///D:\Disco%20D\Bknoti\Corridas\2023\DATOS%20SALA\IIH\Graficos%20IIH%202023.xlsx!GRAF%202022_TIA!F2C1:F23C27" TargetMode="Externa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4.emf"/><Relationship Id="rId4" Type="http://schemas.openxmlformats.org/officeDocument/2006/relationships/oleObject" Target="file:///D:\Disco%20D\Bknoti\Corridas\2023\DATOS%20SALA\RRSS\Generacion%20RRSS%20Bicontaminados%20HCLLH.xlsx!RRSS_A&#209;OS!%5bGeneracion%20RRSS%20Bicontaminados%20HCLLH.xlsx%5dRRSS_A&#209;OS%201%20Gr&#225;fico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5.emf"/><Relationship Id="rId4" Type="http://schemas.openxmlformats.org/officeDocument/2006/relationships/oleObject" Target="file:///D:\Disco%20D\Bknoti\Corridas\2023\DATOS%20SALA\RRSS\Generacion%20RRSS%20Bicontaminados%20HCLLH.xlsx!Comunes!%5bGeneracion%20RRSS%20Bicontaminados%20HCLLH.xlsx%5dComunes%201%20Gr&#225;fic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D:\Disco%20D\Bknoti\Corridas\2023\DATOS%20SALA\EDA\EDAS_HCLLH.xlsx!EDA%20ACUOSA!F14C2:F23C6" TargetMode="External"/><Relationship Id="rId5" Type="http://schemas.openxmlformats.org/officeDocument/2006/relationships/image" Target="../media/image4.emf"/><Relationship Id="rId4" Type="http://schemas.openxmlformats.org/officeDocument/2006/relationships/oleObject" Target="file:///D:\Disco%20D\Bknoti\Corridas\2023\DATOS%20SALA\EDA\EDAS_HCLLH.xlsx!GRAFICO!%5bEDAS_HCLLH.xlsx%5dGRAFICO%203%20Gr&#225;fico-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D:\Disco%20D\Bknoti\Corridas\2023\DATOS%20SALA\EDA\EDAS_HCLLH.xlsx!EDA%20ACUOSA!F5C2:F11C5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D:\Disco%20D\Bknoti\Corridas\2023\DATOS%20SALA\EDA\EDAS_HCLLH.xlsx!GRAFICO!%5bEDAS_HCLLH.xlsx%5dGRAFICO%204%20Gr&#225;fico-1" TargetMode="Externa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file:///D:\Disco%20D\Bknoti\Corridas\2023\DATOS%20SALA\EDA\EDAS_HCLLH.xlsx!GRAFICO!%5bEDAS_HCLLH.xlsx%5dGRAFICO%206%20Gr&#225;fico" TargetMode="External"/><Relationship Id="rId4" Type="http://schemas.openxmlformats.org/officeDocument/2006/relationships/oleObject" Target="file:///D:\Disco%20D\Bknoti\Corridas\2023\DATOS%20SALA\EDA\EDAS_HCLLH.xlsx!GRAFICO!%5bEDAS_HCLLH.xlsx%5dGRAFICO%204%20Gr&#225;fico" TargetMode="External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D:\Disco%20D\Bknoti\Corridas\2023\DATOS%20SALA\EDA\EDAS_HCLLH.xlsx!EDA%20ACUOSA!F26C2:F32C6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D:\Disco%20D\Bknoti\Corridas\2023\DATOS%20SALA\EDA\EDAS_HCLLH.xlsx!GRAFICO!%5bEDAS_HCLLH.xlsx%5dGRAFICO%203%20Gr&#225;fic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file:///D:\Disco%20D\Bknoti\Corridas\2023\DATOS%20SALA\EDA\EDAS_HCLLH.xlsx!Canal%20EDA_a!%5bEDAS_HCLLH.xlsx%5dCanal%20EDA_a%201%20Gr&#225;fico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D:\Disco%20D\Bknoti\Corridas\2023\DATOS%20SALA\IRA\IRAS_HCLLH.xlsx!IRA-SOBA!F14C2:F23C6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D:\Disco%20D\Bknoti\Corridas\2023\DATOS%20SALA\IRA\IRAS_HCLLH.xlsx!GRAFICOS%20IRAs%20HCLLC!%5bIRAS_HCLLH.xlsx%5dGRAFICOS%20IRAs%20HCLLC%2011%20Gr&#225;fico" TargetMode="Externa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file:///D:\Disco%20D\Bknoti\Corridas\2023\DATOS%20SALA\IRA\IRAS_HCLLH.xlsx!GRAFICOS%20IRAs%20HCLLC!%5bIRAS_HCLLH.xlsx%5dGRAFICOS%20IRAs%20HCLLC%2012%20Gr&#225;fico" TargetMode="External"/><Relationship Id="rId4" Type="http://schemas.openxmlformats.org/officeDocument/2006/relationships/oleObject" Target="file:///D:\Disco%20D\Bknoti\Corridas\2023\DATOS%20SALA\IRA\IRAS_HCLLH.xlsx!IRA-SOBA!%5bIRAS_HCLLH.xlsx%5dIRA-SOBA%201%20Gr&#225;fico" TargetMode="External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6948488" y="1125538"/>
            <a:ext cx="266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000" b="1">
                <a:latin typeface="Cambria" pitchFamily="18" charset="0"/>
              </a:rPr>
              <a:t>Unidad de Epidemiología</a:t>
            </a:r>
          </a:p>
          <a:p>
            <a:pPr algn="ctr"/>
            <a:r>
              <a:rPr lang="es-ES" sz="1000" b="1">
                <a:latin typeface="Cambria" pitchFamily="18" charset="0"/>
              </a:rPr>
              <a:t> y Salud Ambiental</a:t>
            </a: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2451100" cy="179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28035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7793038" y="188913"/>
            <a:ext cx="10271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132763" cy="264320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6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SALA DE SITUACIÓN</a:t>
            </a:r>
            <a:br>
              <a:rPr lang="es-ES" sz="6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r>
              <a:rPr lang="es-ES" sz="6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DE SALUD </a:t>
            </a: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-  </a:t>
            </a:r>
            <a:r>
              <a:rPr lang="es-ES" sz="6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2023</a:t>
            </a:r>
            <a:endParaRPr lang="es-ES" sz="5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39947" y="4799002"/>
            <a:ext cx="4732384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Información Estática</a:t>
            </a:r>
            <a:endParaRPr lang="es-ES" sz="40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728" y="214290"/>
            <a:ext cx="5760640" cy="553998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Cambria" pitchFamily="18" charset="0"/>
              </a:rPr>
              <a:t>Vigilancia de Infecciones Respiratorias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600" b="1" dirty="0">
              <a:latin typeface="Cambria" pitchFamily="18" charset="0"/>
            </a:endParaRP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0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014363"/>
              </p:ext>
            </p:extLst>
          </p:nvPr>
        </p:nvGraphicFramePr>
        <p:xfrm>
          <a:off x="377836" y="910546"/>
          <a:ext cx="4076418" cy="2617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" name="Hoja de cálculo" r:id="rId4" imgW="6734186" imgH="4324325" progId="Excel.Sheet.12">
                  <p:link updateAutomatic="1"/>
                </p:oleObj>
              </mc:Choice>
              <mc:Fallback>
                <p:oleObj name="Hoja de cálculo" r:id="rId4" imgW="6734186" imgH="43243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836" y="910546"/>
                        <a:ext cx="4076418" cy="2617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993591"/>
              </p:ext>
            </p:extLst>
          </p:nvPr>
        </p:nvGraphicFramePr>
        <p:xfrm>
          <a:off x="4504822" y="911905"/>
          <a:ext cx="4356855" cy="2661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" name="Hoja de cálculo" r:id="rId6" imgW="6534085" imgH="3990943" progId="Excel.Sheet.12">
                  <p:link updateAutomatic="1"/>
                </p:oleObj>
              </mc:Choice>
              <mc:Fallback>
                <p:oleObj name="Hoja de cálculo" r:id="rId6" imgW="6534085" imgH="399094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4822" y="911905"/>
                        <a:ext cx="4356855" cy="2661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92206"/>
              </p:ext>
            </p:extLst>
          </p:nvPr>
        </p:nvGraphicFramePr>
        <p:xfrm>
          <a:off x="104308" y="3718070"/>
          <a:ext cx="4251668" cy="2662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" name="Hoja de cálculo" r:id="rId8" imgW="6248572" imgH="3610083" progId="Excel.Sheet.12">
                  <p:link updateAutomatic="1"/>
                </p:oleObj>
              </mc:Choice>
              <mc:Fallback>
                <p:oleObj name="Hoja de cálculo" r:id="rId8" imgW="6248572" imgH="361008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308" y="3718070"/>
                        <a:ext cx="4251668" cy="2662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411232"/>
              </p:ext>
            </p:extLst>
          </p:nvPr>
        </p:nvGraphicFramePr>
        <p:xfrm>
          <a:off x="4524001" y="3825501"/>
          <a:ext cx="451249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" name="Hoja de cálculo" r:id="rId10" imgW="4562357" imgH="2447893" progId="Excel.Sheet.12">
                  <p:link updateAutomatic="1"/>
                </p:oleObj>
              </mc:Choice>
              <mc:Fallback>
                <p:oleObj name="Hoja de cálculo" r:id="rId10" imgW="4562357" imgH="244789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24001" y="3825501"/>
                        <a:ext cx="4512495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728" y="214290"/>
            <a:ext cx="5760640" cy="553998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Cambria" pitchFamily="18" charset="0"/>
              </a:rPr>
              <a:t>Vigilancia de Infecciones Respiratorias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600" b="1" dirty="0">
              <a:latin typeface="Cambria" pitchFamily="18" charset="0"/>
            </a:endParaRP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89184"/>
              </p:ext>
            </p:extLst>
          </p:nvPr>
        </p:nvGraphicFramePr>
        <p:xfrm>
          <a:off x="107504" y="1000108"/>
          <a:ext cx="8839200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Hoja de cálculo" r:id="rId4" imgW="8839200" imgH="5010010" progId="Excel.Sheet.12">
                  <p:link updateAutomatic="1"/>
                </p:oleObj>
              </mc:Choice>
              <mc:Fallback>
                <p:oleObj name="Hoja de cálculo" r:id="rId4" imgW="8839200" imgH="501001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000108"/>
                        <a:ext cx="8839200" cy="501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728" y="214290"/>
            <a:ext cx="5760640" cy="553998"/>
          </a:xfrm>
          <a:prstGeom prst="rect">
            <a:avLst/>
          </a:prstGeom>
          <a:solidFill>
            <a:srgbClr val="F7EAE9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Cambria" pitchFamily="18" charset="0"/>
              </a:rPr>
              <a:t>Vigilancia de Infecciones Respiratorias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600" b="1" dirty="0">
              <a:latin typeface="Cambria" pitchFamily="18" charset="0"/>
            </a:endParaRP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714348" y="1785926"/>
            <a:ext cx="1285884" cy="715089"/>
          </a:xfrm>
          <a:prstGeom prst="roundRect">
            <a:avLst/>
          </a:prstGeom>
          <a:solidFill>
            <a:srgbClr val="F7EA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schemeClr val="accent2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SOB / ASMA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610479"/>
              </p:ext>
            </p:extLst>
          </p:nvPr>
        </p:nvGraphicFramePr>
        <p:xfrm>
          <a:off x="2555776" y="961632"/>
          <a:ext cx="4724400" cy="282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5" name="Hoja de cálculo" r:id="rId4" imgW="4724572" imgH="3010066" progId="Excel.Sheet.12">
                  <p:link updateAutomatic="1"/>
                </p:oleObj>
              </mc:Choice>
              <mc:Fallback>
                <p:oleObj name="Hoja de cálculo" r:id="rId4" imgW="4724572" imgH="30100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961632"/>
                        <a:ext cx="4724400" cy="2827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719130"/>
              </p:ext>
            </p:extLst>
          </p:nvPr>
        </p:nvGraphicFramePr>
        <p:xfrm>
          <a:off x="354917" y="3812604"/>
          <a:ext cx="4343037" cy="2761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6" name="Hoja de cálculo" r:id="rId6" imgW="5858015" imgH="3724307" progId="Excel.Sheet.12">
                  <p:link updateAutomatic="1"/>
                </p:oleObj>
              </mc:Choice>
              <mc:Fallback>
                <p:oleObj name="Hoja de cálculo" r:id="rId6" imgW="5858015" imgH="372430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4917" y="3812604"/>
                        <a:ext cx="4343037" cy="2761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122992"/>
              </p:ext>
            </p:extLst>
          </p:nvPr>
        </p:nvGraphicFramePr>
        <p:xfrm>
          <a:off x="4697953" y="3918402"/>
          <a:ext cx="4346781" cy="2534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Hoja de cálculo" r:id="rId8" imgW="4019572" imgH="2219446" progId="Excel.Sheet.12">
                  <p:link updateAutomatic="1"/>
                </p:oleObj>
              </mc:Choice>
              <mc:Fallback>
                <p:oleObj name="Hoja de cálculo" r:id="rId8" imgW="4019572" imgH="221944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97953" y="3918402"/>
                        <a:ext cx="4346781" cy="2534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728" y="214290"/>
            <a:ext cx="5760640" cy="553998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Cambria" pitchFamily="18" charset="0"/>
              </a:rPr>
              <a:t>Vigilancia de Neumonías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600" b="1" dirty="0">
              <a:latin typeface="Cambria" pitchFamily="18" charset="0"/>
            </a:endParaRP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222782"/>
              </p:ext>
            </p:extLst>
          </p:nvPr>
        </p:nvGraphicFramePr>
        <p:xfrm>
          <a:off x="1890070" y="896086"/>
          <a:ext cx="5130202" cy="289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Hoja de cálculo" r:id="rId4" imgW="5353115" imgH="3352736" progId="Excel.Sheet.12">
                  <p:link updateAutomatic="1"/>
                </p:oleObj>
              </mc:Choice>
              <mc:Fallback>
                <p:oleObj name="Hoja de cálculo" r:id="rId4" imgW="5353115" imgH="335273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0070" y="896086"/>
                        <a:ext cx="5130202" cy="289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88416"/>
              </p:ext>
            </p:extLst>
          </p:nvPr>
        </p:nvGraphicFramePr>
        <p:xfrm>
          <a:off x="179512" y="3916838"/>
          <a:ext cx="4655985" cy="263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Hoja de cálculo" r:id="rId6" imgW="4429071" imgH="2505005" progId="Excel.Sheet.12">
                  <p:link updateAutomatic="1"/>
                </p:oleObj>
              </mc:Choice>
              <mc:Fallback>
                <p:oleObj name="Hoja de cálculo" r:id="rId6" imgW="4429071" imgH="250500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512" y="3916838"/>
                        <a:ext cx="4655985" cy="2633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427553"/>
              </p:ext>
            </p:extLst>
          </p:nvPr>
        </p:nvGraphicFramePr>
        <p:xfrm>
          <a:off x="4907652" y="3916838"/>
          <a:ext cx="4078493" cy="261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Hoja de cálculo" r:id="rId8" imgW="7020043" imgH="4324325" progId="Excel.Sheet.12">
                  <p:link updateAutomatic="1"/>
                </p:oleObj>
              </mc:Choice>
              <mc:Fallback>
                <p:oleObj name="Hoja de cálculo" r:id="rId8" imgW="7020043" imgH="43243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7652" y="3916838"/>
                        <a:ext cx="4078493" cy="2612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2188" y="0"/>
            <a:ext cx="1801812" cy="110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843808" y="116632"/>
            <a:ext cx="36724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atin typeface="Cambria" pitchFamily="18" charset="0"/>
              </a:rPr>
              <a:t>DENGUE</a:t>
            </a:r>
            <a:endParaRPr lang="es-ES" sz="2800" b="1" dirty="0">
              <a:latin typeface="Cambria" pitchFamily="18" charset="0"/>
            </a:endParaRPr>
          </a:p>
        </p:txBody>
      </p:sp>
      <p:pic>
        <p:nvPicPr>
          <p:cNvPr id="7" name="Picture 5" descr="8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046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100676"/>
            <a:ext cx="7272808" cy="5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57355" cy="863600"/>
          </a:xfrm>
        </p:spPr>
        <p:txBody>
          <a:bodyPr>
            <a:noAutofit/>
          </a:bodyPr>
          <a:lstStyle/>
          <a:p>
            <a:r>
              <a:rPr lang="es-PE" sz="2200" b="1" dirty="0" smtClean="0">
                <a:latin typeface="Arial Narrow" pitchFamily="34" charset="0"/>
              </a:rPr>
              <a:t>Hospital Carlos Lanfranco La Hoz: Casos  Notificados de</a:t>
            </a:r>
            <a:br>
              <a:rPr lang="es-PE" sz="2200" b="1" dirty="0" smtClean="0">
                <a:latin typeface="Arial Narrow" pitchFamily="34" charset="0"/>
              </a:rPr>
            </a:br>
            <a:r>
              <a:rPr lang="es-PE" sz="2200" b="1" dirty="0" smtClean="0">
                <a:latin typeface="Arial Narrow" pitchFamily="34" charset="0"/>
              </a:rPr>
              <a:t>Dengue por años y Clasificación, 2023 - S.E. 13-2023</a:t>
            </a:r>
          </a:p>
        </p:txBody>
      </p:sp>
      <p:pic>
        <p:nvPicPr>
          <p:cNvPr id="6" name="Imagen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0"/>
            <a:ext cx="114297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8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3499" cy="785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0 CuadroTexto"/>
          <p:cNvSpPr txBox="1"/>
          <p:nvPr/>
        </p:nvSpPr>
        <p:spPr>
          <a:xfrm>
            <a:off x="7500958" y="6396335"/>
            <a:ext cx="16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smtClean="0">
                <a:latin typeface="Mistral" pitchFamily="66" charset="0"/>
              </a:rPr>
              <a:t>Unidad de Epidemiología y Salud Ambiental –HCLLH</a:t>
            </a:r>
            <a:endParaRPr lang="es-ES" sz="1200" dirty="0">
              <a:latin typeface="Mistral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092" y="4005064"/>
            <a:ext cx="5296603" cy="24567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250" y="863600"/>
            <a:ext cx="4290688" cy="30300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801" y="863600"/>
            <a:ext cx="4248472" cy="29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419101" y="188914"/>
            <a:ext cx="8257355" cy="863600"/>
          </a:xfrm>
        </p:spPr>
        <p:txBody>
          <a:bodyPr>
            <a:noAutofit/>
          </a:bodyPr>
          <a:lstStyle/>
          <a:p>
            <a:r>
              <a:rPr lang="es-PE" sz="2400" b="1" dirty="0" smtClean="0">
                <a:latin typeface="Arial Narrow" pitchFamily="34" charset="0"/>
              </a:rPr>
              <a:t>Hospital Carlos Lanfranco La Hoz: Clasificación  Casos </a:t>
            </a:r>
            <a:br>
              <a:rPr lang="es-PE" sz="2400" b="1" dirty="0" smtClean="0">
                <a:latin typeface="Arial Narrow" pitchFamily="34" charset="0"/>
              </a:rPr>
            </a:br>
            <a:r>
              <a:rPr lang="es-PE" sz="2400" b="1" dirty="0" smtClean="0">
                <a:latin typeface="Arial Narrow" pitchFamily="34" charset="0"/>
              </a:rPr>
              <a:t>de Dengue Según tipo, S.E. 13-2023</a:t>
            </a:r>
          </a:p>
        </p:txBody>
      </p:sp>
      <p:pic>
        <p:nvPicPr>
          <p:cNvPr id="6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0"/>
            <a:ext cx="114297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8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53499" cy="785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CuadroTexto"/>
          <p:cNvSpPr txBox="1"/>
          <p:nvPr/>
        </p:nvSpPr>
        <p:spPr>
          <a:xfrm>
            <a:off x="4786314" y="6581001"/>
            <a:ext cx="4357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smtClean="0">
                <a:latin typeface="Mistral" pitchFamily="66" charset="0"/>
              </a:rPr>
              <a:t>Unidad de Epidemiología y Salud Ambiental –HCLLH</a:t>
            </a:r>
            <a:endParaRPr lang="es-ES" sz="1200" dirty="0">
              <a:latin typeface="Mistral" pitchFamily="66" charset="0"/>
            </a:endParaRP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203685"/>
              </p:ext>
            </p:extLst>
          </p:nvPr>
        </p:nvGraphicFramePr>
        <p:xfrm>
          <a:off x="107505" y="908720"/>
          <a:ext cx="4678809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Hoja de cálculo" r:id="rId5" imgW="4791043" imgH="3171768" progId="Excel.Sheet.12">
                  <p:link updateAutomatic="1"/>
                </p:oleObj>
              </mc:Choice>
              <mc:Fallback>
                <p:oleObj name="Hoja de cálculo" r:id="rId5" imgW="4791043" imgH="317176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5" y="908720"/>
                        <a:ext cx="4678809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956208"/>
              </p:ext>
            </p:extLst>
          </p:nvPr>
        </p:nvGraphicFramePr>
        <p:xfrm>
          <a:off x="4716016" y="1062718"/>
          <a:ext cx="4320481" cy="3108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Hoja de cálculo" r:id="rId7" imgW="4952914" imgH="3505149" progId="Excel.Sheet.12">
                  <p:link updateAutomatic="1"/>
                </p:oleObj>
              </mc:Choice>
              <mc:Fallback>
                <p:oleObj name="Hoja de cálculo" r:id="rId7" imgW="4952914" imgH="350514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6016" y="1062718"/>
                        <a:ext cx="4320481" cy="3108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259" y="4244183"/>
            <a:ext cx="7617038" cy="20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43608" y="188640"/>
            <a:ext cx="576064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latin typeface="Cambria" pitchFamily="18" charset="0"/>
              </a:rPr>
              <a:t>Vigilancia </a:t>
            </a:r>
            <a:r>
              <a:rPr lang="es-ES" sz="3600" b="1" dirty="0">
                <a:latin typeface="Cambria" pitchFamily="18" charset="0"/>
              </a:rPr>
              <a:t>de </a:t>
            </a:r>
            <a:r>
              <a:rPr lang="es-ES" sz="3600" b="1" dirty="0" smtClean="0">
                <a:latin typeface="Cambria" pitchFamily="18" charset="0"/>
              </a:rPr>
              <a:t>Febriles</a:t>
            </a:r>
            <a:endParaRPr lang="es-ES" sz="3600" b="1" dirty="0">
              <a:latin typeface="Cambria" pitchFamily="18" charset="0"/>
            </a:endParaRPr>
          </a:p>
        </p:txBody>
      </p:sp>
      <p:pic>
        <p:nvPicPr>
          <p:cNvPr id="7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188" y="0"/>
            <a:ext cx="1801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423030"/>
              </p:ext>
            </p:extLst>
          </p:nvPr>
        </p:nvGraphicFramePr>
        <p:xfrm>
          <a:off x="323528" y="1295400"/>
          <a:ext cx="8496944" cy="5085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Hoja de cálculo" r:id="rId4" imgW="8734500" imgH="4857597" progId="Excel.Sheet.12">
                  <p:link updateAutomatic="1"/>
                </p:oleObj>
              </mc:Choice>
              <mc:Fallback>
                <p:oleObj name="Hoja de cálculo" r:id="rId4" imgW="8734500" imgH="48575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295400"/>
                        <a:ext cx="8496944" cy="5085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032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43608" y="188640"/>
            <a:ext cx="576064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latin typeface="Cambria" pitchFamily="18" charset="0"/>
              </a:rPr>
              <a:t>Vigilancia </a:t>
            </a:r>
            <a:r>
              <a:rPr lang="es-ES" sz="3600" b="1" dirty="0">
                <a:latin typeface="Cambria" pitchFamily="18" charset="0"/>
              </a:rPr>
              <a:t>de </a:t>
            </a:r>
            <a:r>
              <a:rPr lang="es-ES" sz="3600" b="1" dirty="0" smtClean="0">
                <a:latin typeface="Cambria" pitchFamily="18" charset="0"/>
              </a:rPr>
              <a:t>Febriles</a:t>
            </a:r>
            <a:endParaRPr lang="es-ES" sz="3600" b="1" dirty="0">
              <a:latin typeface="Cambria" pitchFamily="18" charset="0"/>
            </a:endParaRPr>
          </a:p>
        </p:txBody>
      </p:sp>
      <p:pic>
        <p:nvPicPr>
          <p:cNvPr id="7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188" y="0"/>
            <a:ext cx="1801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184283"/>
              </p:ext>
            </p:extLst>
          </p:nvPr>
        </p:nvGraphicFramePr>
        <p:xfrm>
          <a:off x="255588" y="1217613"/>
          <a:ext cx="8631237" cy="519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Hoja de cálculo" r:id="rId4" imgW="8058085" imgH="4848308" progId="Excel.Sheet.12">
                  <p:link updateAutomatic="1"/>
                </p:oleObj>
              </mc:Choice>
              <mc:Fallback>
                <p:oleObj name="Hoja de cálculo" r:id="rId4" imgW="8058085" imgH="484830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88" y="1217613"/>
                        <a:ext cx="8631237" cy="519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15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855820"/>
              </p:ext>
            </p:extLst>
          </p:nvPr>
        </p:nvGraphicFramePr>
        <p:xfrm>
          <a:off x="4644008" y="3212976"/>
          <a:ext cx="4470400" cy="3372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Hoja de cálculo" r:id="rId3" imgW="5486400" imgH="3705384" progId="Excel.Sheet.12">
                  <p:link updateAutomatic="1"/>
                </p:oleObj>
              </mc:Choice>
              <mc:Fallback>
                <p:oleObj name="Hoja de cálculo" r:id="rId3" imgW="5486400" imgH="370538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4008" y="3212976"/>
                        <a:ext cx="4470400" cy="3372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15616" y="188640"/>
            <a:ext cx="576064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latin typeface="Cambria" pitchFamily="18" charset="0"/>
              </a:rPr>
              <a:t>Vigilancia </a:t>
            </a:r>
            <a:r>
              <a:rPr lang="es-ES" sz="3000" b="1" dirty="0">
                <a:latin typeface="Cambria" pitchFamily="18" charset="0"/>
              </a:rPr>
              <a:t>de </a:t>
            </a:r>
            <a:r>
              <a:rPr lang="es-ES" sz="3000" b="1" dirty="0" smtClean="0">
                <a:latin typeface="Cambria" pitchFamily="18" charset="0"/>
              </a:rPr>
              <a:t>Febriles</a:t>
            </a:r>
            <a:endParaRPr lang="es-ES" sz="3000" b="1" dirty="0">
              <a:latin typeface="Cambria" pitchFamily="18" charset="0"/>
            </a:endParaRPr>
          </a:p>
        </p:txBody>
      </p:sp>
      <p:pic>
        <p:nvPicPr>
          <p:cNvPr id="7" name="Imagen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2188" y="0"/>
            <a:ext cx="1801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454129"/>
              </p:ext>
            </p:extLst>
          </p:nvPr>
        </p:nvGraphicFramePr>
        <p:xfrm>
          <a:off x="179512" y="920989"/>
          <a:ext cx="5328592" cy="347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Hoja de cálculo" r:id="rId6" imgW="6134229" imgH="3771785" progId="Excel.Sheet.12">
                  <p:link updateAutomatic="1"/>
                </p:oleObj>
              </mc:Choice>
              <mc:Fallback>
                <p:oleObj name="Hoja de cálculo" r:id="rId6" imgW="6134229" imgH="377178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512" y="920989"/>
                        <a:ext cx="5328592" cy="347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684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2188" y="-33244"/>
            <a:ext cx="1801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36886" y="170536"/>
            <a:ext cx="6912768" cy="803190"/>
          </a:xfrm>
          <a:prstGeom prst="rect">
            <a:avLst/>
          </a:prstGeom>
          <a:solidFill>
            <a:srgbClr val="FDEDD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PE" sz="2400" b="1" dirty="0" smtClean="0"/>
              <a:t>HOSPITAL CARLOS LANFRANCO LA HOZ:</a:t>
            </a:r>
            <a:endParaRPr lang="es-PE" sz="2400" b="1" dirty="0"/>
          </a:p>
          <a:p>
            <a:pPr algn="ctr" fontAlgn="auto">
              <a:spcAft>
                <a:spcPts val="0"/>
              </a:spcAft>
              <a:defRPr/>
            </a:pPr>
            <a:r>
              <a:rPr lang="es-PE" b="1" dirty="0" smtClean="0"/>
              <a:t>ORGANIGRAMA UNIDAD DE EPIDEMIOLOGIA Y SALUD AMBIENTAL</a:t>
            </a:r>
            <a:r>
              <a:rPr lang="es-PE" sz="2400" b="1" dirty="0"/>
              <a:t/>
            </a:r>
            <a:br>
              <a:rPr lang="es-PE" sz="2400" b="1" dirty="0"/>
            </a:br>
            <a:r>
              <a:rPr lang="es-PE" sz="2400" b="1" dirty="0"/>
              <a:t>                 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pSp>
        <p:nvGrpSpPr>
          <p:cNvPr id="41" name="73 Grupo"/>
          <p:cNvGrpSpPr/>
          <p:nvPr/>
        </p:nvGrpSpPr>
        <p:grpSpPr>
          <a:xfrm>
            <a:off x="251520" y="1124744"/>
            <a:ext cx="8643998" cy="5600674"/>
            <a:chOff x="285720" y="428604"/>
            <a:chExt cx="8643998" cy="5786478"/>
          </a:xfrm>
        </p:grpSpPr>
        <p:sp>
          <p:nvSpPr>
            <p:cNvPr id="42" name="3 Rectángulo"/>
            <p:cNvSpPr/>
            <p:nvPr/>
          </p:nvSpPr>
          <p:spPr>
            <a:xfrm>
              <a:off x="3357554" y="428604"/>
              <a:ext cx="2571768" cy="6429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rPr>
                <a:t>UNIDAD DE EPIDEMIOLOGIA Y SALUD AMBIENTAL</a:t>
              </a:r>
              <a:endParaRPr lang="es-PE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43" name="5 Rectángulo"/>
            <p:cNvSpPr/>
            <p:nvPr/>
          </p:nvSpPr>
          <p:spPr>
            <a:xfrm>
              <a:off x="785786" y="2071678"/>
              <a:ext cx="1928826" cy="714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300" b="1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rPr>
                <a:t>AREA DE INTELIGENCIA SANITARIA</a:t>
              </a:r>
              <a:endParaRPr lang="es-PE" sz="1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44" name="8 Rectángulo"/>
            <p:cNvSpPr/>
            <p:nvPr/>
          </p:nvSpPr>
          <p:spPr>
            <a:xfrm>
              <a:off x="5643570" y="1285860"/>
              <a:ext cx="1285884" cy="357190"/>
            </a:xfrm>
            <a:prstGeom prst="rect">
              <a:avLst/>
            </a:prstGeom>
            <a:noFill/>
            <a:ln w="2222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300" b="1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rPr>
                <a:t>SECRETARIA</a:t>
              </a:r>
              <a:endParaRPr lang="es-PE" sz="1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45" name="9 Rectángulo"/>
            <p:cNvSpPr/>
            <p:nvPr/>
          </p:nvSpPr>
          <p:spPr>
            <a:xfrm>
              <a:off x="285720" y="3429000"/>
              <a:ext cx="1214446" cy="17145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 smtClean="0">
                  <a:solidFill>
                    <a:srgbClr val="08086E"/>
                  </a:solidFill>
                </a:rPr>
                <a:t>ANALISIS DE SITUACION DE SALUD HOSPITALARIO</a:t>
              </a:r>
            </a:p>
            <a:p>
              <a:pPr algn="ctr"/>
              <a:r>
                <a:rPr lang="es-PE" sz="1200" dirty="0" smtClean="0">
                  <a:solidFill>
                    <a:srgbClr val="08086E"/>
                  </a:solidFill>
                </a:rPr>
                <a:t>(ASIS)</a:t>
              </a:r>
            </a:p>
            <a:p>
              <a:pPr algn="ctr"/>
              <a:endParaRPr lang="es-PE" sz="1200" dirty="0">
                <a:solidFill>
                  <a:srgbClr val="08086E"/>
                </a:solidFill>
              </a:endParaRPr>
            </a:p>
            <a:p>
              <a:pPr algn="ctr"/>
              <a:r>
                <a:rPr lang="es-PE" sz="1200" dirty="0" smtClean="0">
                  <a:solidFill>
                    <a:srgbClr val="08086E"/>
                  </a:solidFill>
                </a:rPr>
                <a:t>BOLETINES, SALA SITUACIONAL </a:t>
              </a:r>
              <a:endParaRPr lang="es-PE" sz="1200" dirty="0">
                <a:solidFill>
                  <a:srgbClr val="08086E"/>
                </a:solidFill>
              </a:endParaRPr>
            </a:p>
          </p:txBody>
        </p:sp>
        <p:sp>
          <p:nvSpPr>
            <p:cNvPr id="46" name="10 Rectángulo"/>
            <p:cNvSpPr/>
            <p:nvPr/>
          </p:nvSpPr>
          <p:spPr>
            <a:xfrm>
              <a:off x="1714480" y="3429000"/>
              <a:ext cx="1214446" cy="17145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 smtClean="0">
                  <a:solidFill>
                    <a:srgbClr val="08086E"/>
                  </a:solidFill>
                </a:rPr>
                <a:t>MONITOREO DE INDICADORES</a:t>
              </a:r>
            </a:p>
            <a:p>
              <a:pPr algn="ctr"/>
              <a:endParaRPr lang="es-PE" sz="1200" dirty="0" smtClean="0">
                <a:solidFill>
                  <a:srgbClr val="08086E"/>
                </a:solidFill>
              </a:endParaRPr>
            </a:p>
            <a:p>
              <a:pPr algn="ctr"/>
              <a:r>
                <a:rPr lang="es-PE" sz="1200" dirty="0" smtClean="0">
                  <a:solidFill>
                    <a:srgbClr val="08086E"/>
                  </a:solidFill>
                </a:rPr>
                <a:t>INVESTIGACION  Y  PROYECTOS </a:t>
              </a:r>
            </a:p>
            <a:p>
              <a:pPr algn="ctr"/>
              <a:endParaRPr lang="es-PE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7" name="11 Rectángulo"/>
            <p:cNvSpPr/>
            <p:nvPr/>
          </p:nvSpPr>
          <p:spPr>
            <a:xfrm>
              <a:off x="3214678" y="3357562"/>
              <a:ext cx="1285884" cy="1785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100" dirty="0" smtClean="0">
                  <a:solidFill>
                    <a:srgbClr val="08086E"/>
                  </a:solidFill>
                </a:rPr>
                <a:t>VIGILANCIA DE ENFERMEDADES TRANSMISIBLES</a:t>
              </a:r>
            </a:p>
            <a:p>
              <a:pPr algn="ctr"/>
              <a:endParaRPr lang="es-PE" sz="1100" dirty="0">
                <a:solidFill>
                  <a:srgbClr val="08086E"/>
                </a:solidFill>
              </a:endParaRPr>
            </a:p>
            <a:p>
              <a:pPr algn="ctr"/>
              <a:r>
                <a:rPr lang="es-PE" sz="1100" dirty="0" smtClean="0">
                  <a:solidFill>
                    <a:srgbClr val="08086E"/>
                  </a:solidFill>
                </a:rPr>
                <a:t>VIGILANCIA DE ENFERMEDADES NO TRANSMISIBLES</a:t>
              </a:r>
            </a:p>
            <a:p>
              <a:pPr algn="ctr"/>
              <a:endParaRPr lang="es-PE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8" name="12 Rectángulo"/>
            <p:cNvSpPr/>
            <p:nvPr/>
          </p:nvSpPr>
          <p:spPr>
            <a:xfrm>
              <a:off x="4643438" y="3357562"/>
              <a:ext cx="1285884" cy="1785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100" dirty="0" smtClean="0">
                  <a:solidFill>
                    <a:srgbClr val="08086E"/>
                  </a:solidFill>
                </a:rPr>
                <a:t>VIGILANCIA DE INFECCIONES ASOCIADAS A LA ATENCION DE SALUD</a:t>
              </a:r>
            </a:p>
            <a:p>
              <a:pPr algn="ctr"/>
              <a:endParaRPr lang="es-PE" sz="1100" dirty="0">
                <a:solidFill>
                  <a:srgbClr val="08086E"/>
                </a:solidFill>
              </a:endParaRPr>
            </a:p>
            <a:p>
              <a:pPr algn="ctr"/>
              <a:r>
                <a:rPr lang="es-PE" sz="1100" dirty="0" smtClean="0">
                  <a:solidFill>
                    <a:srgbClr val="08086E"/>
                  </a:solidFill>
                </a:rPr>
                <a:t>VIGILANCIA Y MONITOREO DE BIOSEGURIDAD</a:t>
              </a:r>
            </a:p>
          </p:txBody>
        </p:sp>
        <p:sp>
          <p:nvSpPr>
            <p:cNvPr id="49" name="13 Rectángulo"/>
            <p:cNvSpPr/>
            <p:nvPr/>
          </p:nvSpPr>
          <p:spPr>
            <a:xfrm>
              <a:off x="6286512" y="3357562"/>
              <a:ext cx="1285884" cy="17145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100" dirty="0" smtClean="0">
                  <a:solidFill>
                    <a:srgbClr val="08086E"/>
                  </a:solidFill>
                </a:rPr>
                <a:t>VIGILANCIA SANITARIA DE LOS RIESGOS PARA LA SALUD </a:t>
              </a:r>
            </a:p>
            <a:p>
              <a:pPr algn="ctr"/>
              <a:endParaRPr lang="es-PE" sz="1100" dirty="0">
                <a:solidFill>
                  <a:srgbClr val="08086E"/>
                </a:solidFill>
              </a:endParaRPr>
            </a:p>
            <a:p>
              <a:pPr algn="ctr"/>
              <a:r>
                <a:rPr lang="es-PE" sz="1100" dirty="0" smtClean="0">
                  <a:solidFill>
                    <a:srgbClr val="08086E"/>
                  </a:solidFill>
                </a:rPr>
                <a:t>INOCUIDAD ALIMENTARI</a:t>
              </a:r>
              <a:r>
                <a:rPr lang="es-PE" sz="1200" dirty="0" smtClean="0">
                  <a:solidFill>
                    <a:srgbClr val="08086E"/>
                  </a:solidFill>
                </a:rPr>
                <a:t>A</a:t>
              </a:r>
            </a:p>
            <a:p>
              <a:pPr algn="ctr"/>
              <a:endParaRPr lang="es-PE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0" name="14 Rectángulo"/>
            <p:cNvSpPr/>
            <p:nvPr/>
          </p:nvSpPr>
          <p:spPr>
            <a:xfrm>
              <a:off x="7715272" y="3357562"/>
              <a:ext cx="1214446" cy="17145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100" dirty="0" smtClean="0">
                  <a:solidFill>
                    <a:srgbClr val="08086E"/>
                  </a:solidFill>
                </a:rPr>
                <a:t>SANEAMIENTO BASICO </a:t>
              </a:r>
            </a:p>
            <a:p>
              <a:pPr algn="ctr"/>
              <a:endParaRPr lang="es-PE" sz="1100" dirty="0">
                <a:solidFill>
                  <a:srgbClr val="08086E"/>
                </a:solidFill>
              </a:endParaRPr>
            </a:p>
            <a:p>
              <a:pPr algn="ctr"/>
              <a:r>
                <a:rPr lang="es-PE" sz="1100" dirty="0" smtClean="0">
                  <a:solidFill>
                    <a:srgbClr val="08086E"/>
                  </a:solidFill>
                </a:rPr>
                <a:t>GESTION Y MANEJO DE LOS RESIDUOS SOLIDOS HOSPITALARIOS</a:t>
              </a:r>
              <a:endParaRPr lang="es-PE" sz="1100" dirty="0">
                <a:solidFill>
                  <a:srgbClr val="08086E"/>
                </a:solidFill>
              </a:endParaRPr>
            </a:p>
          </p:txBody>
        </p:sp>
        <p:sp>
          <p:nvSpPr>
            <p:cNvPr id="51" name="16 Rectángulo"/>
            <p:cNvSpPr/>
            <p:nvPr/>
          </p:nvSpPr>
          <p:spPr>
            <a:xfrm>
              <a:off x="3571868" y="2071678"/>
              <a:ext cx="1928826" cy="714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300" b="1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rPr>
                <a:t>AREA  DE EPIDEMIOLOGÍA</a:t>
              </a:r>
              <a:endParaRPr lang="es-PE" sz="1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52" name="17 Rectángulo"/>
            <p:cNvSpPr/>
            <p:nvPr/>
          </p:nvSpPr>
          <p:spPr>
            <a:xfrm>
              <a:off x="6572264" y="2071678"/>
              <a:ext cx="2000264" cy="714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300" b="1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rPr>
                <a:t>AREA  DE SALUD AMBIENTAL</a:t>
              </a:r>
              <a:endParaRPr lang="es-PE" sz="1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53" name="18 Rectángulo"/>
            <p:cNvSpPr/>
            <p:nvPr/>
          </p:nvSpPr>
          <p:spPr>
            <a:xfrm>
              <a:off x="3714744" y="5715016"/>
              <a:ext cx="1857388" cy="500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rPr>
                <a:t>NOTIFICACION EPIDEMIOLÓGICA</a:t>
              </a:r>
              <a:endParaRPr lang="es-PE" sz="12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endParaRPr>
            </a:p>
          </p:txBody>
        </p:sp>
        <p:cxnSp>
          <p:nvCxnSpPr>
            <p:cNvPr id="54" name="27 Conector recto"/>
            <p:cNvCxnSpPr/>
            <p:nvPr/>
          </p:nvCxnSpPr>
          <p:spPr>
            <a:xfrm>
              <a:off x="4572000" y="1428736"/>
              <a:ext cx="1071570" cy="1588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34 Conector recto"/>
            <p:cNvCxnSpPr/>
            <p:nvPr/>
          </p:nvCxnSpPr>
          <p:spPr>
            <a:xfrm>
              <a:off x="1785918" y="1785926"/>
              <a:ext cx="5786478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37 Conector recto"/>
            <p:cNvCxnSpPr/>
            <p:nvPr/>
          </p:nvCxnSpPr>
          <p:spPr>
            <a:xfrm rot="5400000">
              <a:off x="1643042" y="1928008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39 Conector recto"/>
            <p:cNvCxnSpPr/>
            <p:nvPr/>
          </p:nvCxnSpPr>
          <p:spPr>
            <a:xfrm rot="5400000">
              <a:off x="7428726" y="1928008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42 Conector recto"/>
            <p:cNvCxnSpPr/>
            <p:nvPr/>
          </p:nvCxnSpPr>
          <p:spPr>
            <a:xfrm rot="5400000">
              <a:off x="4072728" y="1571612"/>
              <a:ext cx="100013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4 Conector recto"/>
            <p:cNvCxnSpPr/>
            <p:nvPr/>
          </p:nvCxnSpPr>
          <p:spPr>
            <a:xfrm rot="5400000">
              <a:off x="1570810" y="2928140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5 Conector recto"/>
            <p:cNvCxnSpPr/>
            <p:nvPr/>
          </p:nvCxnSpPr>
          <p:spPr>
            <a:xfrm rot="5400000">
              <a:off x="4428330" y="2928140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56 Conector recto"/>
            <p:cNvCxnSpPr/>
            <p:nvPr/>
          </p:nvCxnSpPr>
          <p:spPr>
            <a:xfrm rot="5400000">
              <a:off x="7428726" y="2928140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57 Conector recto"/>
            <p:cNvCxnSpPr/>
            <p:nvPr/>
          </p:nvCxnSpPr>
          <p:spPr>
            <a:xfrm rot="5400000">
              <a:off x="4428330" y="5571346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59 Conector recto"/>
            <p:cNvCxnSpPr/>
            <p:nvPr/>
          </p:nvCxnSpPr>
          <p:spPr>
            <a:xfrm>
              <a:off x="1000100" y="3071810"/>
              <a:ext cx="135732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0 Conector recto"/>
            <p:cNvCxnSpPr/>
            <p:nvPr/>
          </p:nvCxnSpPr>
          <p:spPr>
            <a:xfrm>
              <a:off x="3786182" y="3071810"/>
              <a:ext cx="1500198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2 Conector recto"/>
            <p:cNvCxnSpPr/>
            <p:nvPr/>
          </p:nvCxnSpPr>
          <p:spPr>
            <a:xfrm>
              <a:off x="6929454" y="3071810"/>
              <a:ext cx="135732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4 Conector recto"/>
            <p:cNvCxnSpPr/>
            <p:nvPr/>
          </p:nvCxnSpPr>
          <p:spPr>
            <a:xfrm rot="5400000">
              <a:off x="858018" y="3213892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5 Conector recto"/>
            <p:cNvCxnSpPr/>
            <p:nvPr/>
          </p:nvCxnSpPr>
          <p:spPr>
            <a:xfrm rot="5400000">
              <a:off x="2213752" y="3213892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6 Conector recto"/>
            <p:cNvCxnSpPr/>
            <p:nvPr/>
          </p:nvCxnSpPr>
          <p:spPr>
            <a:xfrm rot="5400000">
              <a:off x="3642511" y="3213892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7 Conector recto"/>
            <p:cNvCxnSpPr/>
            <p:nvPr/>
          </p:nvCxnSpPr>
          <p:spPr>
            <a:xfrm rot="5400000">
              <a:off x="5142710" y="3213892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8 Conector recto"/>
            <p:cNvCxnSpPr/>
            <p:nvPr/>
          </p:nvCxnSpPr>
          <p:spPr>
            <a:xfrm rot="5400000">
              <a:off x="6785784" y="3213892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69 Conector recto"/>
            <p:cNvCxnSpPr/>
            <p:nvPr/>
          </p:nvCxnSpPr>
          <p:spPr>
            <a:xfrm rot="5400000">
              <a:off x="8143106" y="3213892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0 Conector recto"/>
            <p:cNvCxnSpPr/>
            <p:nvPr/>
          </p:nvCxnSpPr>
          <p:spPr>
            <a:xfrm>
              <a:off x="3929058" y="5429264"/>
              <a:ext cx="135732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1 Conector recto"/>
            <p:cNvCxnSpPr/>
            <p:nvPr/>
          </p:nvCxnSpPr>
          <p:spPr>
            <a:xfrm rot="5400000">
              <a:off x="3785388" y="5285594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2 Conector recto"/>
            <p:cNvCxnSpPr/>
            <p:nvPr/>
          </p:nvCxnSpPr>
          <p:spPr>
            <a:xfrm rot="5400000">
              <a:off x="5142710" y="5285594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15616" y="188640"/>
            <a:ext cx="576064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latin typeface="Cambria" pitchFamily="18" charset="0"/>
              </a:rPr>
              <a:t>Vigilancia </a:t>
            </a:r>
            <a:r>
              <a:rPr lang="es-ES" sz="3000" b="1" dirty="0">
                <a:latin typeface="Cambria" pitchFamily="18" charset="0"/>
              </a:rPr>
              <a:t>de </a:t>
            </a:r>
            <a:r>
              <a:rPr lang="es-ES" sz="3000" b="1" dirty="0" smtClean="0">
                <a:latin typeface="Cambria" pitchFamily="18" charset="0"/>
              </a:rPr>
              <a:t>Febriles</a:t>
            </a:r>
            <a:endParaRPr lang="es-ES" sz="3000" b="1" dirty="0">
              <a:latin typeface="Cambria" pitchFamily="18" charset="0"/>
            </a:endParaRPr>
          </a:p>
        </p:txBody>
      </p:sp>
      <p:pic>
        <p:nvPicPr>
          <p:cNvPr id="7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188" y="0"/>
            <a:ext cx="1801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291273"/>
              </p:ext>
            </p:extLst>
          </p:nvPr>
        </p:nvGraphicFramePr>
        <p:xfrm>
          <a:off x="179512" y="908720"/>
          <a:ext cx="5616623" cy="3168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Hoja de cálculo" r:id="rId4" imgW="8219957" imgH="3724307" progId="Excel.Sheet.12">
                  <p:link updateAutomatic="1"/>
                </p:oleObj>
              </mc:Choice>
              <mc:Fallback>
                <p:oleObj name="Hoja de cálculo" r:id="rId4" imgW="8219957" imgH="372430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908720"/>
                        <a:ext cx="5616623" cy="3168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751468"/>
              </p:ext>
            </p:extLst>
          </p:nvPr>
        </p:nvGraphicFramePr>
        <p:xfrm>
          <a:off x="4427984" y="3717032"/>
          <a:ext cx="4645800" cy="2833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Hoja de cálculo" r:id="rId6" imgW="6057771" imgH="3600450" progId="Excel.Sheet.12">
                  <p:link updateAutomatic="1"/>
                </p:oleObj>
              </mc:Choice>
              <mc:Fallback>
                <p:oleObj name="Hoja de cálculo" r:id="rId6" imgW="6057771" imgH="36004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7984" y="3717032"/>
                        <a:ext cx="4645800" cy="2833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62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6970" y="65259"/>
            <a:ext cx="7143800" cy="338554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 smtClean="0">
                <a:latin typeface="Cambria" pitchFamily="18" charset="0"/>
              </a:rPr>
              <a:t>ENFERMEDADES SUJETAS A VIGILANCIA EPIDEMIOLÓGICA</a:t>
            </a: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-24"/>
            <a:ext cx="1259632" cy="83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859161"/>
              </p:ext>
            </p:extLst>
          </p:nvPr>
        </p:nvGraphicFramePr>
        <p:xfrm>
          <a:off x="418968" y="418344"/>
          <a:ext cx="5590240" cy="6251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Hoja de cálculo" r:id="rId4" imgW="6591257" imgH="7572471" progId="Excel.Sheet.12">
                  <p:link updateAutomatic="1"/>
                </p:oleObj>
              </mc:Choice>
              <mc:Fallback>
                <p:oleObj name="Hoja de cálculo" r:id="rId4" imgW="6591257" imgH="757247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68" y="418344"/>
                        <a:ext cx="5590240" cy="6251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374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-24"/>
            <a:ext cx="1187624" cy="76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CuadroTexto"/>
          <p:cNvSpPr txBox="1"/>
          <p:nvPr/>
        </p:nvSpPr>
        <p:spPr>
          <a:xfrm>
            <a:off x="386970" y="65259"/>
            <a:ext cx="7143800" cy="338554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 smtClean="0">
                <a:latin typeface="Cambria" pitchFamily="18" charset="0"/>
              </a:rPr>
              <a:t>ENFERMEDADES SUJETAS A VIGILANCIA EPIDEMIOLÓGICA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572748"/>
              </p:ext>
            </p:extLst>
          </p:nvPr>
        </p:nvGraphicFramePr>
        <p:xfrm>
          <a:off x="539552" y="548680"/>
          <a:ext cx="6285044" cy="606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Hoja de cálculo" r:id="rId4" imgW="6591257" imgH="6362802" progId="Excel.Sheet.12">
                  <p:link updateAutomatic="1"/>
                </p:oleObj>
              </mc:Choice>
              <mc:Fallback>
                <p:oleObj name="Hoja de cálculo" r:id="rId4" imgW="6591257" imgH="63628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548680"/>
                        <a:ext cx="6285044" cy="6067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5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23728" y="133952"/>
            <a:ext cx="4214842" cy="369332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Vigilancia de VIH/SIDA</a:t>
            </a: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2347913" y="603250"/>
          <a:ext cx="4651375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Hoja de cálculo" r:id="rId4" imgW="5638972" imgH="3791052" progId="Excel.Sheet.12">
                  <p:link updateAutomatic="1"/>
                </p:oleObj>
              </mc:Choice>
              <mc:Fallback>
                <p:oleObj name="Hoja de cálculo" r:id="rId4" imgW="5638972" imgH="37910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7913" y="603250"/>
                        <a:ext cx="4651375" cy="282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182563" y="3645024"/>
          <a:ext cx="431482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Hoja de cálculo" r:id="rId6" imgW="5800843" imgH="3571894" progId="Excel.Sheet.12">
                  <p:link updateAutomatic="1"/>
                </p:oleObj>
              </mc:Choice>
              <mc:Fallback>
                <p:oleObj name="Hoja de cálculo" r:id="rId6" imgW="5800843" imgH="35718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563" y="3645024"/>
                        <a:ext cx="4314825" cy="288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4538663" y="3633788"/>
          <a:ext cx="4478337" cy="287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Hoja de cálculo" r:id="rId8" imgW="5667214" imgH="3762496" progId="Excel.Sheet.12">
                  <p:link updateAutomatic="1"/>
                </p:oleObj>
              </mc:Choice>
              <mc:Fallback>
                <p:oleObj name="Hoja de cálculo" r:id="rId8" imgW="5667214" imgH="376249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38663" y="3633788"/>
                        <a:ext cx="4478337" cy="287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946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3563888" y="3095625"/>
          <a:ext cx="5405438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Hoja de cálculo" r:id="rId3" imgW="6124586" imgH="3895642" progId="Excel.Sheet.12">
                  <p:link updateAutomatic="1"/>
                </p:oleObj>
              </mc:Choice>
              <mc:Fallback>
                <p:oleObj name="Hoja de cálculo" r:id="rId3" imgW="6124586" imgH="38956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3888" y="3095625"/>
                        <a:ext cx="5405438" cy="343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123728" y="133952"/>
            <a:ext cx="4214842" cy="369332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Vigilancia de VIH/SIDA</a:t>
            </a: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17463" y="552450"/>
          <a:ext cx="4622800" cy="316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Hoja de cálculo" r:id="rId6" imgW="5858015" imgH="4190834" progId="Excel.Sheet.12">
                  <p:link updateAutomatic="1"/>
                </p:oleObj>
              </mc:Choice>
              <mc:Fallback>
                <p:oleObj name="Hoja de cálculo" r:id="rId6" imgW="5858015" imgH="41908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463" y="552450"/>
                        <a:ext cx="4622800" cy="3164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413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71802" y="214290"/>
            <a:ext cx="2857520" cy="461665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/>
              <a:t>Tuberculosis </a:t>
            </a: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107504" y="825528"/>
          <a:ext cx="4435515" cy="2791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0" name="Hoja de cálculo" r:id="rId4" imgW="5899400" imgH="3712453" progId="Excel.Sheet.12">
                  <p:link updateAutomatic="1"/>
                </p:oleObj>
              </mc:Choice>
              <mc:Fallback>
                <p:oleObj name="Hoja de cálculo" r:id="rId4" imgW="5899400" imgH="371245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825528"/>
                        <a:ext cx="4435515" cy="2791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/>
          </p:nvPr>
        </p:nvGraphicFramePr>
        <p:xfrm>
          <a:off x="4691336" y="841549"/>
          <a:ext cx="4270102" cy="275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name="Hoja de cálculo" r:id="rId6" imgW="5805073" imgH="3801017" progId="Excel.Sheet.12">
                  <p:link updateAutomatic="1"/>
                </p:oleObj>
              </mc:Choice>
              <mc:Fallback>
                <p:oleObj name="Hoja de cálculo" r:id="rId6" imgW="5805073" imgH="380101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1336" y="841549"/>
                        <a:ext cx="4270102" cy="2756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/>
          </p:nvPr>
        </p:nvGraphicFramePr>
        <p:xfrm>
          <a:off x="107504" y="3717032"/>
          <a:ext cx="4561359" cy="2935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2" name="Hoja de cálculo" r:id="rId8" imgW="7136812" imgH="4099467" progId="Excel.Sheet.12">
                  <p:link updateAutomatic="1"/>
                </p:oleObj>
              </mc:Choice>
              <mc:Fallback>
                <p:oleObj name="Hoja de cálculo" r:id="rId8" imgW="7136812" imgH="409946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504" y="3717032"/>
                        <a:ext cx="4561359" cy="2935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/>
          </p:nvPr>
        </p:nvGraphicFramePr>
        <p:xfrm>
          <a:off x="4691336" y="3717032"/>
          <a:ext cx="4270102" cy="280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" name="Hoja de cálculo" r:id="rId10" imgW="5989407" imgH="4190911" progId="Excel.Sheet.12">
                  <p:link updateAutomatic="1"/>
                </p:oleObj>
              </mc:Choice>
              <mc:Fallback>
                <p:oleObj name="Hoja de cálculo" r:id="rId10" imgW="5989407" imgH="419091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91336" y="3717032"/>
                        <a:ext cx="4270102" cy="2800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65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395536" y="815396"/>
          <a:ext cx="47879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Hoja de cálculo" r:id="rId3" imgW="5667214" imgH="3143212" progId="Excel.Sheet.12">
                  <p:link updateAutomatic="1"/>
                </p:oleObj>
              </mc:Choice>
              <mc:Fallback>
                <p:oleObj name="Hoja de cálculo" r:id="rId3" imgW="5667214" imgH="314321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815396"/>
                        <a:ext cx="4787900" cy="26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071802" y="214290"/>
            <a:ext cx="2857520" cy="461665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/>
              <a:t>Tuberculosis </a:t>
            </a: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3643313" y="3292475"/>
          <a:ext cx="523716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Hoja de cálculo" r:id="rId6" imgW="5791200" imgH="3200324" progId="Excel.Sheet.12">
                  <p:link updateAutomatic="1"/>
                </p:oleObj>
              </mc:Choice>
              <mc:Fallback>
                <p:oleObj name="Hoja de cálculo" r:id="rId6" imgW="5791200" imgH="320032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3313" y="3292475"/>
                        <a:ext cx="5237162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382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23728" y="116632"/>
            <a:ext cx="4214842" cy="523220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Vigilancia de MNP</a:t>
            </a: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178516"/>
              </p:ext>
            </p:extLst>
          </p:nvPr>
        </p:nvGraphicFramePr>
        <p:xfrm>
          <a:off x="395536" y="908721"/>
          <a:ext cx="8496944" cy="538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Hoja de cálculo" r:id="rId4" imgW="6753128" imgH="4190834" progId="Excel.Sheet.12">
                  <p:link updateAutomatic="1"/>
                </p:oleObj>
              </mc:Choice>
              <mc:Fallback>
                <p:oleObj name="Hoja de cálculo" r:id="rId4" imgW="6753128" imgH="41908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908721"/>
                        <a:ext cx="8496944" cy="5381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376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0693" y="64747"/>
            <a:ext cx="1178703" cy="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659724" y="6525344"/>
            <a:ext cx="24842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50" dirty="0">
                <a:latin typeface="Mistral" pitchFamily="66" charset="0"/>
              </a:rPr>
              <a:t>Unidad de Epidemiología y Salud Ambiental –HCLLH</a:t>
            </a:r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179288" y="599935"/>
            <a:ext cx="6985000" cy="481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HCLLH:  </a:t>
            </a:r>
            <a:r>
              <a:rPr kumimoji="0" lang="es-ES" sz="13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Distribución de Infecciones Intra hospitalarias POR Servicio de procedencia y factor de riesgo asociado</a:t>
            </a:r>
            <a:r>
              <a:rPr kumimoji="0" lang="es-E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,  2017 – 2023</a:t>
            </a:r>
            <a:r>
              <a:rPr lang="es-ES" sz="1300" b="1" dirty="0" smtClean="0">
                <a:latin typeface="Cambria" pitchFamily="18" charset="0"/>
                <a:ea typeface="+mj-ea"/>
                <a:cs typeface="+mj-cs"/>
              </a:rPr>
              <a:t>.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1475656" y="176877"/>
            <a:ext cx="5688632" cy="323165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500" b="1" dirty="0">
                <a:latin typeface="Cambria" pitchFamily="18" charset="0"/>
              </a:rPr>
              <a:t>VIGILANCIA DE INFECCIONES </a:t>
            </a:r>
            <a:r>
              <a:rPr lang="es-PE" sz="1500" b="1" dirty="0" smtClean="0">
                <a:latin typeface="Cambria" pitchFamily="18" charset="0"/>
              </a:rPr>
              <a:t>A LA ATENCION DE SALUD (IAAS)</a:t>
            </a:r>
            <a:endParaRPr lang="es-PE" sz="1500" b="1" dirty="0">
              <a:latin typeface="Cambria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415" y="6611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Información de Notificación Mensual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17158"/>
              </p:ext>
            </p:extLst>
          </p:nvPr>
        </p:nvGraphicFramePr>
        <p:xfrm>
          <a:off x="251296" y="1124744"/>
          <a:ext cx="8785200" cy="548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Hoja de cálculo" r:id="rId5" imgW="10925272" imgH="7001009" progId="Excel.Sheet.12">
                  <p:link updateAutomatic="1"/>
                </p:oleObj>
              </mc:Choice>
              <mc:Fallback>
                <p:oleObj name="Hoja de cálculo" r:id="rId5" imgW="10925272" imgH="70010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296" y="1124744"/>
                        <a:ext cx="8785200" cy="5487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06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24992"/>
            <a:ext cx="1178703" cy="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1663041" y="692914"/>
            <a:ext cx="531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 Narrow" panose="020B0606020202030204" pitchFamily="34" charset="0"/>
              </a:rPr>
              <a:t>HCLLH</a:t>
            </a:r>
            <a:r>
              <a:rPr lang="es-ES" sz="1400" b="1" dirty="0">
                <a:latin typeface="Arial Narrow" panose="020B0606020202030204" pitchFamily="34" charset="0"/>
              </a:rPr>
              <a:t>: Agentes Patógenos identificados en los cultivos de las IAAS, </a:t>
            </a:r>
            <a:endParaRPr lang="es-E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s-ES" sz="1400" b="1" dirty="0" smtClean="0">
                <a:latin typeface="Arial Narrow" panose="020B0606020202030204" pitchFamily="34" charset="0"/>
              </a:rPr>
              <a:t>Enero – </a:t>
            </a:r>
            <a:r>
              <a:rPr lang="es-ES" sz="1400" b="1" dirty="0" smtClean="0">
                <a:latin typeface="Arial Narrow" panose="020B0606020202030204" pitchFamily="34" charset="0"/>
              </a:rPr>
              <a:t>Marzo</a:t>
            </a:r>
            <a:r>
              <a:rPr lang="es-ES" sz="1400" b="1" dirty="0" smtClean="0">
                <a:latin typeface="Arial Narrow" panose="020B0606020202030204" pitchFamily="34" charset="0"/>
              </a:rPr>
              <a:t> </a:t>
            </a:r>
            <a:r>
              <a:rPr lang="es-ES" sz="1400" b="1" dirty="0" smtClean="0">
                <a:latin typeface="Arial Narrow" panose="020B0606020202030204" pitchFamily="34" charset="0"/>
              </a:rPr>
              <a:t>2023</a:t>
            </a:r>
            <a:endParaRPr lang="es-ES" sz="1400" b="1" dirty="0">
              <a:latin typeface="Arial Narrow" panose="020B060602020203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1475656" y="176877"/>
            <a:ext cx="5688632" cy="323165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500" b="1" dirty="0">
                <a:latin typeface="Cambria" pitchFamily="18" charset="0"/>
              </a:rPr>
              <a:t>VIGILANCIA DE INFECCIONES </a:t>
            </a:r>
            <a:r>
              <a:rPr lang="es-PE" sz="1500" b="1" dirty="0" smtClean="0">
                <a:latin typeface="Cambria" pitchFamily="18" charset="0"/>
              </a:rPr>
              <a:t>A LA ATENCION DE SALUD (IAAS)</a:t>
            </a:r>
            <a:endParaRPr lang="es-PE" sz="1500" b="1" dirty="0">
              <a:latin typeface="Cambria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415" y="6611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Información de Notificación Mensual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16134"/>
            <a:ext cx="8174948" cy="47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5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0034" y="2143116"/>
            <a:ext cx="8132762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INFORMACION DINAMICA</a:t>
            </a:r>
            <a:r>
              <a:rPr kumimoji="0" lang="es-E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948488" y="1125538"/>
            <a:ext cx="266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000" b="1">
                <a:latin typeface="Cambria" pitchFamily="18" charset="0"/>
              </a:rPr>
              <a:t>Unidad de Epidemiología</a:t>
            </a:r>
          </a:p>
          <a:p>
            <a:pPr algn="ctr"/>
            <a:r>
              <a:rPr lang="es-ES" sz="1000" b="1">
                <a:latin typeface="Cambria" pitchFamily="18" charset="0"/>
              </a:rPr>
              <a:t> y Salud Ambiental</a:t>
            </a:r>
          </a:p>
        </p:txBody>
      </p:sp>
      <p:pic>
        <p:nvPicPr>
          <p:cNvPr id="6" name="Imagen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88913"/>
            <a:ext cx="2451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28035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7793038" y="188913"/>
            <a:ext cx="10271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000232" y="4214818"/>
            <a:ext cx="5429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0099"/>
                </a:solidFill>
                <a:latin typeface="Bookman Old Style" pitchFamily="18" charset="0"/>
              </a:rPr>
              <a:t>S.E. 13- 2023</a:t>
            </a:r>
            <a:endParaRPr lang="es-PE" sz="4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24992"/>
            <a:ext cx="1178703" cy="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899592" y="689812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Arial Narrow" panose="020B0606020202030204" pitchFamily="34" charset="0"/>
              </a:rPr>
              <a:t>HCLLH</a:t>
            </a:r>
            <a:r>
              <a:rPr lang="es-ES" sz="1400" b="1" dirty="0">
                <a:latin typeface="Arial Narrow" panose="020B0606020202030204" pitchFamily="34" charset="0"/>
              </a:rPr>
              <a:t>: </a:t>
            </a:r>
            <a:r>
              <a:rPr lang="es-ES" sz="1400" b="1" dirty="0" smtClean="0">
                <a:latin typeface="Arial Narrow" panose="020B0606020202030204" pitchFamily="34" charset="0"/>
              </a:rPr>
              <a:t>Cumplimiento de las  medidas de bioseguridad, según Servicios Enero </a:t>
            </a:r>
            <a:r>
              <a:rPr lang="es-ES" sz="1400" b="1" dirty="0">
                <a:latin typeface="Arial Narrow" panose="020B0606020202030204" pitchFamily="34" charset="0"/>
              </a:rPr>
              <a:t>– </a:t>
            </a:r>
            <a:r>
              <a:rPr lang="es-ES" sz="1400" b="1" dirty="0" smtClean="0">
                <a:latin typeface="Arial Narrow" panose="020B0606020202030204" pitchFamily="34" charset="0"/>
              </a:rPr>
              <a:t>Marzo </a:t>
            </a:r>
            <a:r>
              <a:rPr lang="es-ES" sz="1400" b="1" dirty="0" smtClean="0">
                <a:latin typeface="Arial Narrow" panose="020B0606020202030204" pitchFamily="34" charset="0"/>
              </a:rPr>
              <a:t>2023</a:t>
            </a:r>
            <a:endParaRPr lang="es-ES" sz="1400" b="1" dirty="0">
              <a:latin typeface="Arial Narrow" panose="020B060602020203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1475656" y="176877"/>
            <a:ext cx="5688632" cy="323165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500" b="1" dirty="0" smtClean="0">
                <a:latin typeface="Cambria" pitchFamily="18" charset="0"/>
              </a:rPr>
              <a:t>VIGILANCIA Y MONITOREO DE BIOSEGURIDAD</a:t>
            </a:r>
            <a:endParaRPr lang="es-PE" sz="1500" b="1" dirty="0">
              <a:latin typeface="Cambria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415" y="6611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Información de Notificación Mensual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 de texto 23"/>
          <p:cNvSpPr txBox="1"/>
          <p:nvPr/>
        </p:nvSpPr>
        <p:spPr>
          <a:xfrm>
            <a:off x="899592" y="5955819"/>
            <a:ext cx="5262880" cy="3359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0170">
              <a:lnSpc>
                <a:spcPct val="115000"/>
              </a:lnSpc>
              <a:spcAft>
                <a:spcPts val="0"/>
              </a:spcAft>
            </a:pPr>
            <a:r>
              <a:rPr lang="es-MX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Formato de Supervisión ejecutado por el Equipo de Epidemiología.</a:t>
            </a:r>
            <a:endParaRPr lang="es-P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15000"/>
              </a:lnSpc>
              <a:spcAft>
                <a:spcPts val="0"/>
              </a:spcAft>
            </a:pPr>
            <a:r>
              <a:rPr lang="es-MX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 corte: Hasta el </a:t>
            </a:r>
            <a:r>
              <a:rPr lang="es-PE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de Marzo 2023</a:t>
            </a:r>
            <a:endParaRPr lang="es-P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99592" y="290546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Arial Narrow" panose="020B0606020202030204" pitchFamily="34" charset="0"/>
              </a:rPr>
              <a:t>HCLLH</a:t>
            </a:r>
            <a:r>
              <a:rPr lang="es-ES" sz="1400" b="1" dirty="0">
                <a:latin typeface="Arial Narrow" panose="020B0606020202030204" pitchFamily="34" charset="0"/>
              </a:rPr>
              <a:t>: </a:t>
            </a:r>
            <a:r>
              <a:rPr lang="es-ES" sz="1400" b="1" dirty="0" smtClean="0">
                <a:latin typeface="Arial Narrow" panose="020B0606020202030204" pitchFamily="34" charset="0"/>
              </a:rPr>
              <a:t>Cumplimiento de las  medidas de bioseguridad, según Grupo Ocupacional  Enero </a:t>
            </a:r>
            <a:r>
              <a:rPr lang="es-ES" sz="1400" b="1" dirty="0">
                <a:latin typeface="Arial Narrow" panose="020B0606020202030204" pitchFamily="34" charset="0"/>
              </a:rPr>
              <a:t>– </a:t>
            </a:r>
            <a:r>
              <a:rPr lang="es-ES" sz="1400" b="1" dirty="0" smtClean="0">
                <a:latin typeface="Arial Narrow" panose="020B0606020202030204" pitchFamily="34" charset="0"/>
              </a:rPr>
              <a:t>Marzo </a:t>
            </a:r>
            <a:r>
              <a:rPr lang="es-ES" sz="1400" b="1" dirty="0" smtClean="0">
                <a:latin typeface="Arial Narrow" panose="020B0606020202030204" pitchFamily="34" charset="0"/>
              </a:rPr>
              <a:t>2023</a:t>
            </a:r>
            <a:endParaRPr lang="es-ES" sz="1400" b="1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039811"/>
            <a:ext cx="7853064" cy="1743154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34352"/>
            <a:ext cx="7848872" cy="2298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849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24992"/>
            <a:ext cx="1178703" cy="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 CuadroTexto"/>
          <p:cNvSpPr txBox="1"/>
          <p:nvPr/>
        </p:nvSpPr>
        <p:spPr>
          <a:xfrm>
            <a:off x="1475656" y="176877"/>
            <a:ext cx="5688632" cy="323165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500" b="1" dirty="0" smtClean="0">
                <a:latin typeface="Cambria" pitchFamily="18" charset="0"/>
              </a:rPr>
              <a:t>VIGILANCIA Y MONITOREO DE BIOSEGURIDAD</a:t>
            </a:r>
            <a:endParaRPr lang="es-PE" sz="1500" b="1" dirty="0">
              <a:latin typeface="Cambria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52492" y="597321"/>
            <a:ext cx="5059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HCLLH</a:t>
            </a:r>
            <a:r>
              <a:rPr lang="es-ES" sz="1100" b="1" dirty="0">
                <a:latin typeface="Arial Narrow" panose="020B0606020202030204" pitchFamily="34" charset="0"/>
              </a:rPr>
              <a:t>: </a:t>
            </a:r>
            <a:r>
              <a:rPr lang="es-ES" sz="1100" b="1" dirty="0" smtClean="0">
                <a:latin typeface="Arial Narrow" panose="020B0606020202030204" pitchFamily="34" charset="0"/>
              </a:rPr>
              <a:t>Cumplimiento de Medidas de Bioseguridad, Enero </a:t>
            </a:r>
            <a:r>
              <a:rPr lang="es-ES" sz="1100" b="1" dirty="0" smtClean="0">
                <a:latin typeface="Arial Narrow" panose="020B0606020202030204" pitchFamily="34" charset="0"/>
              </a:rPr>
              <a:t>– Marzo 2020 </a:t>
            </a:r>
            <a:r>
              <a:rPr lang="es-ES" sz="1100" b="1" dirty="0" smtClean="0">
                <a:latin typeface="Arial Narrow" panose="020B0606020202030204" pitchFamily="34" charset="0"/>
              </a:rPr>
              <a:t>- 2023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638178" y="3630025"/>
            <a:ext cx="5110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Arial Narrow" panose="020B0606020202030204" pitchFamily="34" charset="0"/>
              </a:rPr>
              <a:t>HCLLH</a:t>
            </a:r>
            <a:r>
              <a:rPr lang="es-ES" sz="1100" b="1" dirty="0">
                <a:latin typeface="Arial Narrow" panose="020B0606020202030204" pitchFamily="34" charset="0"/>
              </a:rPr>
              <a:t>: </a:t>
            </a:r>
            <a:r>
              <a:rPr lang="es-ES" sz="1100" b="1" dirty="0" smtClean="0">
                <a:latin typeface="Arial Narrow" panose="020B0606020202030204" pitchFamily="34" charset="0"/>
              </a:rPr>
              <a:t>Cumplimiento </a:t>
            </a:r>
            <a:r>
              <a:rPr lang="es-ES" sz="1100" b="1" dirty="0">
                <a:latin typeface="Arial Narrow" panose="020B0606020202030204" pitchFamily="34" charset="0"/>
              </a:rPr>
              <a:t>de medidas de </a:t>
            </a:r>
            <a:r>
              <a:rPr lang="es-ES" sz="1100" b="1" dirty="0" smtClean="0">
                <a:latin typeface="Arial Narrow" panose="020B0606020202030204" pitchFamily="34" charset="0"/>
              </a:rPr>
              <a:t>Bioseguridad </a:t>
            </a:r>
            <a:r>
              <a:rPr lang="es-ES" sz="1100" b="1" dirty="0">
                <a:latin typeface="Arial Narrow" panose="020B0606020202030204" pitchFamily="34" charset="0"/>
              </a:rPr>
              <a:t>en personal </a:t>
            </a:r>
            <a:r>
              <a:rPr lang="es-ES" sz="1100" b="1" dirty="0" smtClean="0">
                <a:latin typeface="Arial Narrow" panose="020B0606020202030204" pitchFamily="34" charset="0"/>
              </a:rPr>
              <a:t>de </a:t>
            </a:r>
            <a:r>
              <a:rPr lang="es-ES" sz="1100" b="1" dirty="0" smtClean="0">
                <a:latin typeface="Arial Narrow" panose="020B0606020202030204" pitchFamily="34" charset="0"/>
              </a:rPr>
              <a:t>asistencial</a:t>
            </a:r>
            <a:endParaRPr lang="es-ES" sz="1100" b="1" dirty="0" smtClean="0">
              <a:latin typeface="Arial Narrow" panose="020B0606020202030204" pitchFamily="34" charset="0"/>
            </a:endParaRPr>
          </a:p>
          <a:p>
            <a:r>
              <a:rPr lang="es-ES" sz="1100" b="1" dirty="0" smtClean="0">
                <a:latin typeface="Arial Narrow" panose="020B0606020202030204" pitchFamily="34" charset="0"/>
              </a:rPr>
              <a:t>Enero </a:t>
            </a:r>
            <a:r>
              <a:rPr lang="es-ES" sz="1100" b="1" dirty="0">
                <a:latin typeface="Arial Narrow" panose="020B0606020202030204" pitchFamily="34" charset="0"/>
              </a:rPr>
              <a:t>– </a:t>
            </a:r>
            <a:r>
              <a:rPr lang="es-ES" sz="1100" b="1" dirty="0" smtClean="0">
                <a:latin typeface="Arial Narrow" panose="020B0606020202030204" pitchFamily="34" charset="0"/>
              </a:rPr>
              <a:t>Marzo </a:t>
            </a:r>
            <a:r>
              <a:rPr lang="es-ES" sz="1100" b="1" dirty="0" smtClean="0">
                <a:latin typeface="Arial Narrow" panose="020B0606020202030204" pitchFamily="34" charset="0"/>
              </a:rPr>
              <a:t>2023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415" y="6611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Información de Notificación Mensual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75091"/>
            <a:ext cx="5616624" cy="2697925"/>
          </a:xfrm>
          <a:prstGeom prst="rect">
            <a:avLst/>
          </a:prstGeom>
          <a:noFill/>
        </p:spPr>
      </p:pic>
      <p:pic>
        <p:nvPicPr>
          <p:cNvPr id="13" name="Imagen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64" y="4117921"/>
            <a:ext cx="4906268" cy="2476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694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24992"/>
            <a:ext cx="1178703" cy="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1470977" y="600037"/>
            <a:ext cx="4886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HCLLH: Cumplimiento a Nivel institucional de Lavado de Manos </a:t>
            </a:r>
            <a:endParaRPr lang="es-ES" sz="11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Enero – </a:t>
            </a:r>
            <a:r>
              <a:rPr lang="es-ES" sz="1100" b="1" dirty="0" smtClean="0">
                <a:latin typeface="Arial Narrow" panose="020B0606020202030204" pitchFamily="34" charset="0"/>
              </a:rPr>
              <a:t>Marzo  </a:t>
            </a:r>
            <a:r>
              <a:rPr lang="es-ES" sz="1100" b="1" dirty="0" smtClean="0">
                <a:latin typeface="Arial Narrow" panose="020B0606020202030204" pitchFamily="34" charset="0"/>
              </a:rPr>
              <a:t>2023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1475656" y="176877"/>
            <a:ext cx="5688632" cy="323165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500" b="1" dirty="0" smtClean="0">
                <a:latin typeface="Cambria" pitchFamily="18" charset="0"/>
              </a:rPr>
              <a:t>VIGILANCIA Y MONITOREO DE LAVADO DE MANOS</a:t>
            </a:r>
            <a:endParaRPr lang="es-PE" sz="1500" b="1" dirty="0">
              <a:latin typeface="Cambria" pitchFamily="18" charset="0"/>
            </a:endParaRPr>
          </a:p>
        </p:txBody>
      </p:sp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0" y="6592592"/>
            <a:ext cx="5217077" cy="201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707390" indent="-269875">
              <a:spcAft>
                <a:spcPts val="0"/>
              </a:spcAft>
            </a:pPr>
            <a:r>
              <a:rPr lang="es-MX" sz="800" dirty="0" smtClean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Fuente </a:t>
            </a:r>
            <a:r>
              <a:rPr lang="es-MX" sz="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Formato de Supervisión ejecutado por el Equipo de </a:t>
            </a:r>
            <a:r>
              <a:rPr lang="es-MX" sz="800" dirty="0" smtClean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Epidemiología</a:t>
            </a:r>
            <a:r>
              <a:rPr lang="es-MX" sz="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. - Fecha de corte: Hasta </a:t>
            </a:r>
            <a:r>
              <a:rPr lang="es-MX" sz="800" dirty="0" smtClean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el 31 de Marzo 2023</a:t>
            </a:r>
            <a:endParaRPr lang="es-PE" sz="1100" dirty="0">
              <a:effectLst/>
              <a:latin typeface="Arial Narrow" panose="020B0606020202030204" pitchFamily="34" charset="0"/>
              <a:ea typeface="Tahom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00447" y="3536485"/>
            <a:ext cx="4886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HCLLH: Cumplimiento Global de Lavado de </a:t>
            </a:r>
            <a:r>
              <a:rPr lang="es-ES" sz="1100" b="1" dirty="0" smtClean="0">
                <a:latin typeface="Arial Narrow" panose="020B0606020202030204" pitchFamily="34" charset="0"/>
              </a:rPr>
              <a:t>Manos, Enero </a:t>
            </a:r>
            <a:r>
              <a:rPr lang="es-ES" sz="1100" b="1" dirty="0" smtClean="0">
                <a:latin typeface="Arial Narrow" panose="020B0606020202030204" pitchFamily="34" charset="0"/>
              </a:rPr>
              <a:t>– Marzo 2023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01" y="3855097"/>
            <a:ext cx="4925695" cy="2609850"/>
          </a:xfrm>
          <a:prstGeom prst="rect">
            <a:avLst/>
          </a:prstGeom>
          <a:noFill/>
        </p:spPr>
      </p:pic>
      <p:pic>
        <p:nvPicPr>
          <p:cNvPr id="13" name="Imagen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0924"/>
            <a:ext cx="4906645" cy="2505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3617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57290" y="214291"/>
            <a:ext cx="5286412" cy="830997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/>
              <a:t>Saneamiento Básico / Manejo de Residuos Sólidos</a:t>
            </a:r>
            <a:endParaRPr lang="es-ES" sz="1200" b="1" dirty="0"/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415" y="6611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Información de Notificación Mensual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73329"/>
              </p:ext>
            </p:extLst>
          </p:nvPr>
        </p:nvGraphicFramePr>
        <p:xfrm>
          <a:off x="766763" y="1328738"/>
          <a:ext cx="7837487" cy="484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Hoja de cálculo" r:id="rId4" imgW="6315043" imgH="3905275" progId="Excel.Sheet.12">
                  <p:link updateAutomatic="1"/>
                </p:oleObj>
              </mc:Choice>
              <mc:Fallback>
                <p:oleObj name="Hoja de cálculo" r:id="rId4" imgW="6315043" imgH="39052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763" y="1328738"/>
                        <a:ext cx="7837487" cy="484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755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57290" y="214291"/>
            <a:ext cx="5286412" cy="830997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/>
              <a:t>Saneamiento Básico / Manejo de Residuos Sólidos</a:t>
            </a:r>
            <a:endParaRPr lang="es-ES" sz="1200" b="1" dirty="0"/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415" y="6611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Información de Notificación Mensual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074808"/>
              </p:ext>
            </p:extLst>
          </p:nvPr>
        </p:nvGraphicFramePr>
        <p:xfrm>
          <a:off x="1043608" y="1340768"/>
          <a:ext cx="7432675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Hoja de cálculo" r:id="rId4" imgW="6315043" imgH="3905275" progId="Excel.Sheet.12">
                  <p:link updateAutomatic="1"/>
                </p:oleObj>
              </mc:Choice>
              <mc:Fallback>
                <p:oleObj name="Hoja de cálculo" r:id="rId4" imgW="6315043" imgH="39052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1340768"/>
                        <a:ext cx="7432675" cy="459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92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95288" y="2349500"/>
            <a:ext cx="8132762" cy="2952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Información Dinámica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VIGILANCIA DE LAS ENFERMEDADES TRANSMISIBLES</a:t>
            </a:r>
            <a:r>
              <a:rPr kumimoji="0" lang="es-E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s-E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n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8035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7793038" y="188913"/>
            <a:ext cx="10271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88913"/>
            <a:ext cx="2451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92814" y="116632"/>
            <a:ext cx="5760640" cy="553998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Cambria" pitchFamily="18" charset="0"/>
              </a:rPr>
              <a:t>Enfermedades </a:t>
            </a:r>
            <a:r>
              <a:rPr lang="es-ES" sz="2400" b="1" dirty="0">
                <a:latin typeface="Cambria" pitchFamily="18" charset="0"/>
              </a:rPr>
              <a:t>Diarreicas Agudas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600" b="1" dirty="0">
              <a:latin typeface="Cambria" pitchFamily="18" charset="0"/>
            </a:endParaRP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1428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889842"/>
              </p:ext>
            </p:extLst>
          </p:nvPr>
        </p:nvGraphicFramePr>
        <p:xfrm>
          <a:off x="25783" y="740518"/>
          <a:ext cx="5819775" cy="3768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Hoja de cálculo" r:id="rId4" imgW="5819786" imgH="3848164" progId="Excel.Sheet.12">
                  <p:link updateAutomatic="1"/>
                </p:oleObj>
              </mc:Choice>
              <mc:Fallback>
                <p:oleObj name="Hoja de cálculo" r:id="rId4" imgW="5819786" imgH="384816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83" y="740518"/>
                        <a:ext cx="5819775" cy="3768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66682"/>
              </p:ext>
            </p:extLst>
          </p:nvPr>
        </p:nvGraphicFramePr>
        <p:xfrm>
          <a:off x="4644008" y="4161661"/>
          <a:ext cx="4392488" cy="267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Hoja de cálculo" r:id="rId6" imgW="3848057" imgH="2343303" progId="Excel.Sheet.12">
                  <p:link updateAutomatic="1"/>
                </p:oleObj>
              </mc:Choice>
              <mc:Fallback>
                <p:oleObj name="Hoja de cálculo" r:id="rId6" imgW="3848057" imgH="234330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4008" y="4161661"/>
                        <a:ext cx="4392488" cy="2674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00166" y="231796"/>
            <a:ext cx="5760640" cy="553998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Cambria" pitchFamily="18" charset="0"/>
              </a:rPr>
              <a:t>Enfermedades </a:t>
            </a:r>
            <a:r>
              <a:rPr lang="es-ES" sz="2400" b="1" dirty="0">
                <a:latin typeface="Cambria" pitchFamily="18" charset="0"/>
              </a:rPr>
              <a:t>Diarreicas Agudas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600" b="1" dirty="0">
              <a:latin typeface="Cambria" pitchFamily="18" charset="0"/>
            </a:endParaRP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42844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09326"/>
              </p:ext>
            </p:extLst>
          </p:nvPr>
        </p:nvGraphicFramePr>
        <p:xfrm>
          <a:off x="167802" y="997166"/>
          <a:ext cx="4260695" cy="2884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Hoja de cálculo" r:id="rId4" imgW="5781557" imgH="3914909" progId="Excel.Sheet.12">
                  <p:link updateAutomatic="1"/>
                </p:oleObj>
              </mc:Choice>
              <mc:Fallback>
                <p:oleObj name="Hoja de cálculo" r:id="rId4" imgW="5781557" imgH="39149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802" y="997166"/>
                        <a:ext cx="4260695" cy="2884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87043"/>
              </p:ext>
            </p:extLst>
          </p:nvPr>
        </p:nvGraphicFramePr>
        <p:xfrm>
          <a:off x="4380486" y="1000108"/>
          <a:ext cx="4489225" cy="273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Hoja de cálculo" r:id="rId6" imgW="5762614" imgH="3486226" progId="Excel.Sheet.12">
                  <p:link updateAutomatic="1"/>
                </p:oleObj>
              </mc:Choice>
              <mc:Fallback>
                <p:oleObj name="Hoja de cálculo" r:id="rId6" imgW="5762614" imgH="348622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0486" y="1000108"/>
                        <a:ext cx="4489225" cy="2737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915062"/>
              </p:ext>
            </p:extLst>
          </p:nvPr>
        </p:nvGraphicFramePr>
        <p:xfrm>
          <a:off x="142844" y="4271019"/>
          <a:ext cx="4209505" cy="228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2" name="Hoja de cálculo" r:id="rId8" imgW="3152700" imgH="1714385" progId="Excel.Sheet.12">
                  <p:link updateAutomatic="1"/>
                </p:oleObj>
              </mc:Choice>
              <mc:Fallback>
                <p:oleObj name="Hoja de cálculo" r:id="rId8" imgW="3152700" imgH="171438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844" y="4271019"/>
                        <a:ext cx="4209505" cy="2289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277781"/>
              </p:ext>
            </p:extLst>
          </p:nvPr>
        </p:nvGraphicFramePr>
        <p:xfrm>
          <a:off x="4410075" y="3882085"/>
          <a:ext cx="4554413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3" name="Hoja de cálculo" r:id="rId10" imgW="4733871" imgH="2809830" progId="Excel.Sheet.12">
                  <p:link updateAutomatic="1"/>
                </p:oleObj>
              </mc:Choice>
              <mc:Fallback>
                <p:oleObj name="Hoja de cálculo" r:id="rId10" imgW="4733871" imgH="28098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10075" y="3882085"/>
                        <a:ext cx="4554413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71604" y="142852"/>
            <a:ext cx="5760640" cy="553998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Cambria" pitchFamily="18" charset="0"/>
              </a:rPr>
              <a:t>Enfermedades </a:t>
            </a:r>
            <a:r>
              <a:rPr lang="es-ES" sz="2400" b="1" dirty="0">
                <a:latin typeface="Cambria" pitchFamily="18" charset="0"/>
              </a:rPr>
              <a:t>Diarreicas Agudas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600" b="1" dirty="0">
              <a:latin typeface="Cambria" pitchFamily="18" charset="0"/>
            </a:endParaRP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1428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355982"/>
              </p:ext>
            </p:extLst>
          </p:nvPr>
        </p:nvGraphicFramePr>
        <p:xfrm>
          <a:off x="93027" y="840866"/>
          <a:ext cx="6279173" cy="388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Hoja de cálculo" r:id="rId4" imgW="7048629" imgH="4267213" progId="Excel.Sheet.12">
                  <p:link updateAutomatic="1"/>
                </p:oleObj>
              </mc:Choice>
              <mc:Fallback>
                <p:oleObj name="Hoja de cálculo" r:id="rId4" imgW="7048629" imgH="426721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027" y="840866"/>
                        <a:ext cx="6279173" cy="3884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215129"/>
              </p:ext>
            </p:extLst>
          </p:nvPr>
        </p:nvGraphicFramePr>
        <p:xfrm>
          <a:off x="3995936" y="4437112"/>
          <a:ext cx="4968552" cy="237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Hoja de cálculo" r:id="rId6" imgW="3848057" imgH="1838242" progId="Excel.Sheet.12">
                  <p:link updateAutomatic="1"/>
                </p:oleObj>
              </mc:Choice>
              <mc:Fallback>
                <p:oleObj name="Hoja de cálculo" r:id="rId6" imgW="3848057" imgH="18382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5936" y="4437112"/>
                        <a:ext cx="4968552" cy="2373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00166" y="231796"/>
            <a:ext cx="5760640" cy="553998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Cambria" pitchFamily="18" charset="0"/>
              </a:rPr>
              <a:t>Enfermedades </a:t>
            </a:r>
            <a:r>
              <a:rPr lang="es-ES" sz="2400" b="1" dirty="0">
                <a:latin typeface="Cambria" pitchFamily="18" charset="0"/>
              </a:rPr>
              <a:t>Diarreicas Agudas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600" b="1" dirty="0">
              <a:latin typeface="Cambria" pitchFamily="18" charset="0"/>
            </a:endParaRP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831632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248500"/>
              </p:ext>
            </p:extLst>
          </p:nvPr>
        </p:nvGraphicFramePr>
        <p:xfrm>
          <a:off x="539552" y="1196752"/>
          <a:ext cx="8136904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Hoja de cálculo" r:id="rId5" imgW="9934414" imgH="5324469" progId="Excel.Sheet.12">
                  <p:link updateAutomatic="1"/>
                </p:oleObj>
              </mc:Choice>
              <mc:Fallback>
                <p:oleObj name="Hoja de cálculo" r:id="rId5" imgW="9934414" imgH="53244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1196752"/>
                        <a:ext cx="8136904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728" y="214290"/>
            <a:ext cx="5760640" cy="553998"/>
          </a:xfrm>
          <a:prstGeom prst="rect">
            <a:avLst/>
          </a:prstGeom>
          <a:solidFill>
            <a:srgbClr val="F9EEED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Cambria" pitchFamily="18" charset="0"/>
              </a:rPr>
              <a:t>Vigilancia de Infecciones Respiratorias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600" b="1" dirty="0">
              <a:latin typeface="Cambria" pitchFamily="18" charset="0"/>
            </a:endParaRPr>
          </a:p>
        </p:txBody>
      </p:sp>
      <p:pic>
        <p:nvPicPr>
          <p:cNvPr id="5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-24"/>
            <a:ext cx="1571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85720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Mistral" pitchFamily="66" charset="0"/>
              </a:rPr>
              <a:t>Unidad de Epidemiología y Salud Ambiental –HCLLH</a:t>
            </a:r>
            <a:endParaRPr lang="es-ES" sz="1400" dirty="0">
              <a:latin typeface="Mistral" pitchFamily="66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027455"/>
              </p:ext>
            </p:extLst>
          </p:nvPr>
        </p:nvGraphicFramePr>
        <p:xfrm>
          <a:off x="114407" y="900627"/>
          <a:ext cx="4601610" cy="290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2" name="Hoja de cálculo" r:id="rId4" imgW="5010085" imgH="3191034" progId="Excel.Sheet.12">
                  <p:link updateAutomatic="1"/>
                </p:oleObj>
              </mc:Choice>
              <mc:Fallback>
                <p:oleObj name="Hoja de cálculo" r:id="rId4" imgW="5010085" imgH="31910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07" y="900627"/>
                        <a:ext cx="4601610" cy="290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076778"/>
              </p:ext>
            </p:extLst>
          </p:nvPr>
        </p:nvGraphicFramePr>
        <p:xfrm>
          <a:off x="4716017" y="1009869"/>
          <a:ext cx="4587443" cy="2735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Hoja de cálculo" r:id="rId6" imgW="6276814" imgH="3743229" progId="Excel.Sheet.12">
                  <p:link updateAutomatic="1"/>
                </p:oleObj>
              </mc:Choice>
              <mc:Fallback>
                <p:oleObj name="Hoja de cálculo" r:id="rId6" imgW="6276814" imgH="37432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6017" y="1009869"/>
                        <a:ext cx="4587443" cy="2735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91915"/>
              </p:ext>
            </p:extLst>
          </p:nvPr>
        </p:nvGraphicFramePr>
        <p:xfrm>
          <a:off x="299452" y="3948388"/>
          <a:ext cx="401955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Hoja de cálculo" r:id="rId8" imgW="4019572" imgH="2543194" progId="Excel.Sheet.12">
                  <p:link updateAutomatic="1"/>
                </p:oleObj>
              </mc:Choice>
              <mc:Fallback>
                <p:oleObj name="Hoja de cálculo" r:id="rId8" imgW="4019572" imgH="25431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9452" y="3948388"/>
                        <a:ext cx="4019550" cy="254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430423"/>
              </p:ext>
            </p:extLst>
          </p:nvPr>
        </p:nvGraphicFramePr>
        <p:xfrm>
          <a:off x="4427984" y="3854870"/>
          <a:ext cx="4536504" cy="2936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Hoja de cálculo" r:id="rId10" imgW="6791357" imgH="4514926" progId="Excel.Sheet.12">
                  <p:link updateAutomatic="1"/>
                </p:oleObj>
              </mc:Choice>
              <mc:Fallback>
                <p:oleObj name="Hoja de cálculo" r:id="rId10" imgW="6791357" imgH="451492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27984" y="3854870"/>
                        <a:ext cx="4536504" cy="2936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5185</TotalTime>
  <Words>658</Words>
  <Application>Microsoft Office PowerPoint</Application>
  <PresentationFormat>Presentación en pantalla (4:3)</PresentationFormat>
  <Paragraphs>114</Paragraphs>
  <Slides>34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Vínculos</vt:lpstr>
      </vt:variant>
      <vt:variant>
        <vt:i4>49</vt:i4>
      </vt:variant>
      <vt:variant>
        <vt:lpstr>Títulos de diapositiva</vt:lpstr>
      </vt:variant>
      <vt:variant>
        <vt:i4>34</vt:i4>
      </vt:variant>
    </vt:vector>
  </HeadingPairs>
  <TitlesOfParts>
    <vt:vector size="92" baseType="lpstr">
      <vt:lpstr>Arial</vt:lpstr>
      <vt:lpstr>Arial Narrow</vt:lpstr>
      <vt:lpstr>Bookman Old Style</vt:lpstr>
      <vt:lpstr>Calibri</vt:lpstr>
      <vt:lpstr>Cambria</vt:lpstr>
      <vt:lpstr>Mistral</vt:lpstr>
      <vt:lpstr>Tahoma</vt:lpstr>
      <vt:lpstr>Times New Roman</vt:lpstr>
      <vt:lpstr>Tema de Office</vt:lpstr>
      <vt:lpstr>D:\Disco D\Bknoti\Corridas\2023\DATOS SALA\EDA\EDAS_HCLLH.xlsx!GRAFICO![EDAS_HCLLH.xlsx]GRAFICO 3 Gráfico-1</vt:lpstr>
      <vt:lpstr>D:\Disco D\Bknoti\Corridas\2023\DATOS SALA\EDA\EDAS_HCLLH.xlsx!EDA ACUOSA!F14C2:F23C6</vt:lpstr>
      <vt:lpstr>D:\Disco D\Bknoti\Corridas\2023\DATOS SALA\EDA\EDAS_HCLLH.xlsx!GRAFICO![EDAS_HCLLH.xlsx]GRAFICO 4 Gráfico</vt:lpstr>
      <vt:lpstr>D:\Disco D\Bknoti\Corridas\2023\DATOS SALA\EDA\EDAS_HCLLH.xlsx!GRAFICO![EDAS_HCLLH.xlsx]GRAFICO 4 Gráfico-1</vt:lpstr>
      <vt:lpstr>D:\Disco D\Bknoti\Corridas\2023\DATOS SALA\EDA\EDAS_HCLLH.xlsx!EDA ACUOSA!F5C2:F11C5</vt:lpstr>
      <vt:lpstr>D:\Disco D\Bknoti\Corridas\2023\DATOS SALA\EDA\EDAS_HCLLH.xlsx!GRAFICO![EDAS_HCLLH.xlsx]GRAFICO 6 Gráfico</vt:lpstr>
      <vt:lpstr>D:\Disco D\Bknoti\Corridas\2023\DATOS SALA\EDA\EDAS_HCLLH.xlsx!GRAFICO![EDAS_HCLLH.xlsx]GRAFICO 3 Gráfico</vt:lpstr>
      <vt:lpstr>D:\Disco D\Bknoti\Corridas\2023\DATOS SALA\EDA\EDAS_HCLLH.xlsx!EDA ACUOSA!F26C2:F32C6</vt:lpstr>
      <vt:lpstr>D:\Disco D\Bknoti\Corridas\2023\DATOS SALA\EDA\EDAS_HCLLH.xlsx!Canal EDA_a![EDAS_HCLLH.xlsx]Canal EDA_a 1 Gráfico</vt:lpstr>
      <vt:lpstr>D:\Disco D\Bknoti\Corridas\2023\DATOS SALA\IRA\IRAS_HCLLH.xlsx!IRA-SOBA![IRAS_HCLLH.xlsx]IRA-SOBA 1 Gráfico</vt:lpstr>
      <vt:lpstr>D:\Disco D\Bknoti\Corridas\2023\DATOS SALA\IRA\IRAS_HCLLH.xlsx!GRAFICOS IRAs HCLLC![IRAS_HCLLH.xlsx]GRAFICOS IRAs HCLLC 11 Gráfico</vt:lpstr>
      <vt:lpstr>D:\Disco D\Bknoti\Corridas\2023\DATOS SALA\IRA\IRAS_HCLLH.xlsx!IRA-SOBA!F14C2:F23C6</vt:lpstr>
      <vt:lpstr>D:\Disco D\Bknoti\Corridas\2023\DATOS SALA\IRA\IRAS_HCLLH.xlsx!GRAFICOS IRAs HCLLC![IRAS_HCLLH.xlsx]GRAFICOS IRAs HCLLC 12 Gráfico</vt:lpstr>
      <vt:lpstr>D:\Disco D\Bknoti\Corridas\2023\DATOS SALA\IRA\IRAS_HCLLH.xlsx!GRAFICOS IRAs HCLLC![IRAS_HCLLH.xlsx]GRAFICOS IRAs HCLLC 3 Gráfico</vt:lpstr>
      <vt:lpstr>D:\Disco D\Bknoti\Corridas\2023\DATOS SALA\IRA\IRAS_HCLLH.xlsx!GRAFICOS IRAs HCLLC![IRAS_HCLLH.xlsx]GRAFICOS IRAs HCLLC 4 Gráfico-1</vt:lpstr>
      <vt:lpstr>D:\Disco D\Bknoti\Corridas\2023\DATOS SALA\IRA\IRAS_HCLLH.xlsx!GRAFICOS IRAs HCLLC![IRAS_HCLLH.xlsx]GRAFICOS IRAs HCLLC 13 Gráfico</vt:lpstr>
      <vt:lpstr>D:\Disco D\Bknoti\Corridas\2023\DATOS SALA\IRA\IRAS_HCLLH.xlsx!IRA-SOBA!F44C2:F54C7</vt:lpstr>
      <vt:lpstr>D:\Disco D\Bknoti\Corridas\2023\DATOS SALA\IRA\IRAS_HCLLH.xlsx!Canal IRA![IRAS_HCLLH.xlsx]Canal IRA 1 Gráfico</vt:lpstr>
      <vt:lpstr>D:\Disco D\Bknoti\Corridas\2023\DATOS SALA\IRA\IRAS_HCLLH.xlsx!IRA-SOBA![IRAS_HCLLH.xlsx]IRA-SOBA 2 Gráfico</vt:lpstr>
      <vt:lpstr>D:\Disco D\Bknoti\Corridas\2023\DATOS SALA\IRA\IRAS_HCLLH.xlsx!GRAFICOS IRAs HCLLC![IRAS_HCLLH.xlsx]GRAFICOS IRAs HCLLC 15 Gráfico</vt:lpstr>
      <vt:lpstr>D:\Disco D\Bknoti\Corridas\2023\DATOS SALA\IRA\IRAS_HCLLH.xlsx!IRA-SOBA!F57C2:F67C6</vt:lpstr>
      <vt:lpstr>D:\Disco D\Bknoti\Corridas\2023\DATOS SALA\IRA\IRAS_HCLLH.xlsx!NEUMO-IRAG![IRAS_HCLLH.xlsx]NEUMO-IRAG 1 Gráfico</vt:lpstr>
      <vt:lpstr>D:\Disco D\Bknoti\Corridas\2023\DATOS SALA\IRA\IRAS_HCLLH.xlsx!NEUMO-IRAG!F15C2:F24C7</vt:lpstr>
      <vt:lpstr>D:\Disco D\Bknoti\Corridas\2023\DATOS SALA\IRA\IRAS_HCLLH.xlsx!GRAFICOS IRAs HCLLC![IRAS_HCLLH.xlsx]GRAFICOS IRAs HCLLC 14 Gráfico</vt:lpstr>
      <vt:lpstr>D:\Disco D\Bknoti\Corridas\2023\DATOS SALA\NOTI SP VEA\Dengue\Dengue 2023.xlsx!clasificacion![Dengue 2023.xlsx]clasificacion 1 Gráfico</vt:lpstr>
      <vt:lpstr>D:\Disco D\Bknoti\Corridas\2023\DATOS SALA\NOTI SP VEA\Dengue\Dengue 2023.xlsx!clasificacion![Dengue 2023.xlsx]clasificacion 2 Gráfico</vt:lpstr>
      <vt:lpstr>D:\Disco D\Bknoti\Corridas\2023\DATOS SALA\Febriles\FEBRILES 2023.xlsx!Canal FEB![FEBRILES 2023.xlsx]Canal FEB 1 Gráfico</vt:lpstr>
      <vt:lpstr>D:\Disco D\Bknoti\Corridas\2023\DATOS SALA\Febriles\FEBRILES 2023.xlsx!Canal FEB DIARIO![FEBRILES 2023.xlsx]Canal FEB DIARIO 1 Gráfico</vt:lpstr>
      <vt:lpstr>D:\Disco D\Bknoti\Corridas\2023\DATOS SALA\Febriles\FEBRILES 2023.xlsx!FEBRILES![FEBRILES 2023.xlsx]FEBRILES Chart 6</vt:lpstr>
      <vt:lpstr>D:\Disco D\Bknoti\Corridas\2023\DATOS SALA\Febriles\FEBRILES 2023.xlsx!FEBRILES2![FEBRILES 2023.xlsx]FEBRILES2 Chart 1</vt:lpstr>
      <vt:lpstr>D:\Disco D\Bknoti\Corridas\2023\DATOS SALA\Febriles\FEBRILES 2023.xlsx!FEBRILES![FEBRILES 2023.xlsx]FEBRILES Chart 5</vt:lpstr>
      <vt:lpstr>D:\Disco D\Bknoti\Corridas\2023\DATOS SALA\Febriles\FEBRILES 2023.xlsx!Hoja1!F2C1:F16C9</vt:lpstr>
      <vt:lpstr>D:\Disco D\Bknoti\Corridas\2023\DATOS SALA\NOTI SP VEA\Noti VEA 2023.xlsx!HCLLH Casos tp_Dx!F4C2:F39C8</vt:lpstr>
      <vt:lpstr>D:\Disco D\Bknoti\Corridas\2023\DATOS SALA\NOTI SP VEA\Noti VEA 2023.xlsx!HCLLH Casos tp_Dx2!F4C2:F66C8</vt:lpstr>
      <vt:lpstr>D:\Disco D\Bknoti\Corridas\2023\DATOS SALA\NOTI SP VEA\VIH\vih_sida_2023.xlsx!GRAFICOS![vih_sida_2023.xlsx]GRAFICOS 1 Gráfico</vt:lpstr>
      <vt:lpstr>D:\Disco D\Bknoti\Corridas\2023\DATOS SALA\NOTI SP VEA\VIH\vih_sida_2023.xlsx!GRAFICOS![vih_sida_2023.xlsx]GRAFICOS 1 Gráfico-1</vt:lpstr>
      <vt:lpstr>D:\Disco D\Bknoti\Corridas\2023\DATOS SALA\NOTI SP VEA\VIH\vih_sida_2023.xlsx!GRAFICOS![vih_sida_2023.xlsx]GRAFICOS 3 Gráfico</vt:lpstr>
      <vt:lpstr>D:\Disco D\Bknoti\Corridas\2023\DATOS SALA\NOTI SP VEA\VIH\vih_sida_2023.xlsx!GRAFICOS![vih_sida_2023.xlsx]GRAFICOS 4 Gráfico</vt:lpstr>
      <vt:lpstr>D:\Disco D\Bknoti\Corridas\2023\DATOS SALA\NOTI SP VEA\VIH\vih_sida_2023.xlsx!GRAFICOS![vih_sida_2023.xlsx]GRAFICOS 2 Gráfico</vt:lpstr>
      <vt:lpstr>D:\Disco D\Bknoti\Corridas\2023\DATOS SALA\NOTI SP VEA\TBC\Tuberculosis 2023.xlsx!TBC![Tuberculosis 2023.xlsx]TBC 1 Gráfico</vt:lpstr>
      <vt:lpstr>D:\Disco D\Bknoti\Corridas\2023\DATOS SALA\NOTI SP VEA\TBC\Tuberculosis 2023.xlsx!TBC![Tuberculosis 2023.xlsx]TBC 4 Gráfico</vt:lpstr>
      <vt:lpstr>D:\Disco D\Bknoti\Corridas\2023\DATOS SALA\NOTI SP VEA\TBC\Tuberculosis 2023.xlsx!TBC (Tipo)![Tuberculosis 2023.xlsx]TBC (Tipo) 1 Gráfico</vt:lpstr>
      <vt:lpstr>D:\Disco D\Bknoti\Corridas\2023\DATOS SALA\NOTI SP VEA\TBC\Tuberculosis 2023.xlsx!Grafico  SEXO![Tuberculosis 2023.xlsx]Grafico  SEXO 1 Gráfico</vt:lpstr>
      <vt:lpstr>D:\Disco D\Bknoti\Corridas\2023\DATOS SALA\MM_MNP_MME\MNP\Matriz Babies HCLLH anual 2023.xlsx!BABIES 2023!F1C2:F16C9</vt:lpstr>
      <vt:lpstr>D:\Disco D\Bknoti\Corridas\2023\DATOS SALA\NOTI SP VEA\TBC\Tuberculosis 2023.xlsx!TBC_Tipo aÑOS![Tuberculosis 2023.xlsx]TBC_Tipo aÑOS Gráfico 3</vt:lpstr>
      <vt:lpstr>D:\Disco D\Bknoti\Corridas\2023\DATOS SALA\NOTI SP VEA\TBC\Tuberculosis 2023.xlsx!TBC_Tipo aÑOS![Tuberculosis 2023.xlsx]TBC_Tipo aÑOS Gráfico 4</vt:lpstr>
      <vt:lpstr>D:\Disco D\Bknoti\Corridas\2023\DATOS SALA\IIH\Graficos IIH 2023.xlsx!GRAF 2022_TIA!F2C1:F23C27</vt:lpstr>
      <vt:lpstr>D:\Disco D\Bknoti\Corridas\2023\DATOS SALA\RRSS\Generacion RRSS Bicontaminados HCLLH.xlsx!RRSS_AÑOS![Generacion RRSS Bicontaminados HCLLH.xlsx]RRSS_AÑOS 1 Gráfico</vt:lpstr>
      <vt:lpstr>D:\Disco D\Bknoti\Corridas\2023\DATOS SALA\RRSS\Generacion RRSS Bicontaminados HCLLH.xlsx!Comunes![Generacion RRSS Bicontaminados HCLLH.xlsx]Comunes 1 Gráfico</vt:lpstr>
      <vt:lpstr>SALA DE SITUACIÓN DE SALUD  - 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Hospital Carlos Lanfranco La Hoz: Casos  Notificados de Dengue por años y Clasificación, 2023 - S.E. 13-2023</vt:lpstr>
      <vt:lpstr>Hospital Carlos Lanfranco La Hoz: Clasificación  Casos  de Dengue Según tipo, S.E. 13-2023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 DE SITUACIÓN DE SALUD  -  2016</dc:title>
  <dc:creator>NOTI</dc:creator>
  <cp:lastModifiedBy>EPIDEMIOLOGIA</cp:lastModifiedBy>
  <cp:revision>399</cp:revision>
  <cp:lastPrinted>2023-01-25T23:01:29Z</cp:lastPrinted>
  <dcterms:created xsi:type="dcterms:W3CDTF">2016-04-21T21:14:47Z</dcterms:created>
  <dcterms:modified xsi:type="dcterms:W3CDTF">2023-04-13T01:59:04Z</dcterms:modified>
</cp:coreProperties>
</file>